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8" r:id="rId2"/>
    <p:sldId id="300" r:id="rId3"/>
    <p:sldId id="289" r:id="rId4"/>
    <p:sldId id="290" r:id="rId5"/>
    <p:sldId id="302" r:id="rId6"/>
    <p:sldId id="291" r:id="rId7"/>
    <p:sldId id="292" r:id="rId8"/>
    <p:sldId id="293" r:id="rId9"/>
    <p:sldId id="304" r:id="rId10"/>
    <p:sldId id="294" r:id="rId11"/>
    <p:sldId id="295" r:id="rId12"/>
    <p:sldId id="296" r:id="rId13"/>
    <p:sldId id="297" r:id="rId14"/>
    <p:sldId id="299" r:id="rId15"/>
    <p:sldId id="286"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CC"/>
    <a:srgbClr val="FC7C30"/>
    <a:srgbClr val="26CACA"/>
    <a:srgbClr val="CDCDCD"/>
    <a:srgbClr val="7C7C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908" autoAdjust="0"/>
  </p:normalViewPr>
  <p:slideViewPr>
    <p:cSldViewPr>
      <p:cViewPr varScale="1">
        <p:scale>
          <a:sx n="88" d="100"/>
          <a:sy n="88" d="100"/>
        </p:scale>
        <p:origin x="2274"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FC7C30"/>
              </a:solidFill>
            </c:spPr>
          </c:dPt>
          <c:dPt>
            <c:idx val="1"/>
            <c:bubble3D val="0"/>
            <c:spPr>
              <a:solidFill>
                <a:schemeClr val="bg1">
                  <a:lumMod val="65000"/>
                </a:schemeClr>
              </a:solidFill>
            </c:spPr>
          </c:dPt>
          <c:dPt>
            <c:idx val="2"/>
            <c:bubble3D val="0"/>
            <c:spPr>
              <a:solidFill>
                <a:srgbClr val="00CCCC"/>
              </a:solidFill>
            </c:spPr>
          </c:dPt>
          <c:dPt>
            <c:idx val="3"/>
            <c:bubble3D val="0"/>
            <c:spPr>
              <a:solidFill>
                <a:schemeClr val="bg1">
                  <a:lumMod val="85000"/>
                </a:schemeClr>
              </a:solidFill>
            </c:spPr>
          </c:dPt>
          <c:dLbls>
            <c:dLbl>
              <c:idx val="0"/>
              <c:layout>
                <c:manualLayout>
                  <c:x val="0.14814798613136321"/>
                  <c:y val="-3.793103448275862E-2"/>
                </c:manualLayout>
              </c:layout>
              <c:showLegendKey val="0"/>
              <c:showVal val="1"/>
              <c:showCatName val="1"/>
              <c:showSerName val="0"/>
              <c:showPercent val="0"/>
              <c:showBubbleSize val="0"/>
              <c:separator> </c:separator>
              <c:extLst>
                <c:ext xmlns:c15="http://schemas.microsoft.com/office/drawing/2012/chart" uri="{CE6537A1-D6FC-4f65-9D91-7224C49458BB}"/>
              </c:extLst>
            </c:dLbl>
            <c:dLbl>
              <c:idx val="1"/>
              <c:layout>
                <c:manualLayout>
                  <c:x val="0.12139917695473251"/>
                  <c:y val="0.11379310344827587"/>
                </c:manualLayout>
              </c:layout>
              <c:showLegendKey val="0"/>
              <c:showVal val="1"/>
              <c:showCatName val="1"/>
              <c:showSerName val="0"/>
              <c:showPercent val="0"/>
              <c:showBubbleSize val="0"/>
              <c:separator> </c:separator>
              <c:extLst>
                <c:ext xmlns:c15="http://schemas.microsoft.com/office/drawing/2012/chart" uri="{CE6537A1-D6FC-4f65-9D91-7224C49458BB}"/>
              </c:extLst>
            </c:dLbl>
            <c:dLbl>
              <c:idx val="2"/>
              <c:layout>
                <c:manualLayout>
                  <c:x val="-0.13786008230452676"/>
                  <c:y val="4.1379310344827586E-2"/>
                </c:manualLayout>
              </c:layout>
              <c:showLegendKey val="0"/>
              <c:showVal val="1"/>
              <c:showCatName val="1"/>
              <c:showSerName val="0"/>
              <c:showPercent val="0"/>
              <c:showBubbleSize val="0"/>
              <c:separator> </c:separator>
              <c:extLst>
                <c:ext xmlns:c15="http://schemas.microsoft.com/office/drawing/2012/chart" uri="{CE6537A1-D6FC-4f65-9D91-7224C49458BB}"/>
              </c:extLst>
            </c:dLbl>
            <c:dLbl>
              <c:idx val="3"/>
              <c:layout>
                <c:manualLayout>
                  <c:x val="-0.12139917695473249"/>
                  <c:y val="-4.1379310344827572E-2"/>
                </c:manualLayout>
              </c:layout>
              <c:showLegendKey val="0"/>
              <c:showVal val="1"/>
              <c:showCatName val="1"/>
              <c:showSerName val="0"/>
              <c:showPercent val="0"/>
              <c:showBubbleSize val="0"/>
              <c:separator> </c:separator>
              <c:extLst>
                <c:ext xmlns:c15="http://schemas.microsoft.com/office/drawing/2012/chart" uri="{CE6537A1-D6FC-4f65-9D91-7224C49458BB}"/>
              </c:extLst>
            </c:dLbl>
            <c:spPr>
              <a:noFill/>
              <a:ln>
                <a:noFill/>
              </a:ln>
              <a:effectLst/>
            </c:spPr>
            <c:txPr>
              <a:bodyPr/>
              <a:lstStyle/>
              <a:p>
                <a:pPr>
                  <a:defRPr>
                    <a:solidFill>
                      <a:schemeClr val="tx1">
                        <a:lumMod val="50000"/>
                        <a:lumOff val="50000"/>
                      </a:schemeClr>
                    </a:solidFill>
                    <a:latin typeface="Segoe UI" pitchFamily="34" charset="0"/>
                    <a:cs typeface="Segoe UI" pitchFamily="34" charset="0"/>
                  </a:defRPr>
                </a:pPr>
                <a:endParaRPr lang="en-US"/>
              </a:p>
            </c:txPr>
            <c:showLegendKey val="0"/>
            <c:showVal val="1"/>
            <c:showCatName val="1"/>
            <c:showSerName val="0"/>
            <c:showPercent val="0"/>
            <c:showBubbleSize val="0"/>
            <c:separator> </c:separator>
            <c:showLeaderLines val="1"/>
            <c:extLst>
              <c:ext xmlns:c15="http://schemas.microsoft.com/office/drawing/2012/chart" uri="{CE6537A1-D6FC-4f65-9D91-7224C49458BB}"/>
            </c:extLst>
          </c:dLbls>
          <c:cat>
            <c:strRef>
              <c:f>Sheet1!$A$2:$A$5</c:f>
              <c:strCache>
                <c:ptCount val="4"/>
                <c:pt idx="0">
                  <c:v>Product Dev</c:v>
                </c:pt>
                <c:pt idx="1">
                  <c:v>Licenses &amp; deposits</c:v>
                </c:pt>
                <c:pt idx="2">
                  <c:v>Growth hacks</c:v>
                </c:pt>
                <c:pt idx="3">
                  <c:v>Marketing</c:v>
                </c:pt>
              </c:strCache>
            </c:strRef>
          </c:cat>
          <c:val>
            <c:numRef>
              <c:f>Sheet1!$B$2:$B$5</c:f>
              <c:numCache>
                <c:formatCode>0%</c:formatCode>
                <c:ptCount val="4"/>
                <c:pt idx="0">
                  <c:v>0.18</c:v>
                </c:pt>
                <c:pt idx="1">
                  <c:v>0.27</c:v>
                </c:pt>
                <c:pt idx="2">
                  <c:v>0.28000000000000003</c:v>
                </c:pt>
                <c:pt idx="3">
                  <c:v>0.27</c:v>
                </c:pt>
              </c:numCache>
            </c:numRef>
          </c:val>
        </c:ser>
        <c:dLbls>
          <c:showLegendKey val="0"/>
          <c:showVal val="0"/>
          <c:showCatName val="0"/>
          <c:showSerName val="0"/>
          <c:showPercent val="0"/>
          <c:showBubbleSize val="0"/>
          <c:showLeaderLines val="1"/>
        </c:dLbls>
        <c:firstSliceAng val="0"/>
        <c:holeSize val="73"/>
      </c:doughnutChart>
    </c:plotArea>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0AB2FF-750C-48A4-8425-31EF0A4302C8}" type="datetimeFigureOut">
              <a:rPr lang="en-US" smtClean="0"/>
              <a:pPr/>
              <a:t>9/10/2015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EC46E7-C2B8-4601-BFAD-5271E783A9DD}" type="slidenum">
              <a:rPr lang="en-US" smtClean="0"/>
              <a:pPr/>
              <a:t>‹#›</a:t>
            </a:fld>
            <a:endParaRPr lang="en-US"/>
          </a:p>
        </p:txBody>
      </p:sp>
    </p:spTree>
    <p:extLst>
      <p:ext uri="{BB962C8B-B14F-4D97-AF65-F5344CB8AC3E}">
        <p14:creationId xmlns:p14="http://schemas.microsoft.com/office/powerpoint/2010/main" val="23577734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Hello</a:t>
            </a:r>
            <a:r>
              <a:rPr lang="en-IN" baseline="0" dirty="0" smtClean="0"/>
              <a:t> and welcome to the </a:t>
            </a:r>
            <a:r>
              <a:rPr lang="en-IN" baseline="0" dirty="0" err="1" smtClean="0"/>
              <a:t>Wixifi</a:t>
            </a:r>
            <a:r>
              <a:rPr lang="en-IN" baseline="0" dirty="0" smtClean="0"/>
              <a:t> – we are here to reduce the complexity and therefore the time it takes to manage your wealth.</a:t>
            </a:r>
            <a:endParaRPr lang="en-IN" dirty="0"/>
          </a:p>
        </p:txBody>
      </p:sp>
      <p:sp>
        <p:nvSpPr>
          <p:cNvPr id="4" name="Slide Number Placeholder 3"/>
          <p:cNvSpPr>
            <a:spLocks noGrp="1"/>
          </p:cNvSpPr>
          <p:nvPr>
            <p:ph type="sldNum" sz="quarter" idx="10"/>
          </p:nvPr>
        </p:nvSpPr>
        <p:spPr/>
        <p:txBody>
          <a:bodyPr/>
          <a:lstStyle/>
          <a:p>
            <a:fld id="{C6EC46E7-C2B8-4601-BFAD-5271E783A9DD}" type="slidenum">
              <a:rPr lang="en-US" smtClean="0"/>
              <a:pPr/>
              <a:t>1</a:t>
            </a:fld>
            <a:endParaRPr lang="en-US"/>
          </a:p>
        </p:txBody>
      </p:sp>
    </p:spTree>
    <p:extLst>
      <p:ext uri="{BB962C8B-B14F-4D97-AF65-F5344CB8AC3E}">
        <p14:creationId xmlns:p14="http://schemas.microsoft.com/office/powerpoint/2010/main" val="2681322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Our business</a:t>
            </a:r>
            <a:r>
              <a:rPr lang="en-IN" baseline="0" dirty="0" smtClean="0"/>
              <a:t> model dates all the way back to the 1700s when the Rothschild family established their banking business. We simply charge 0.3 percent of assets managed as advisory fees. Over and above this we will have 2 revenue streams – one is from the revenue from brokerage – which will be 12 basis points as this is the same fee that mutual funds typically charge. The DP fees for most accounts works out to well over 8 basis points but we will charge just that.</a:t>
            </a:r>
          </a:p>
          <a:p>
            <a:endParaRPr lang="en-IN" baseline="0" dirty="0" smtClean="0"/>
          </a:p>
          <a:p>
            <a:r>
              <a:rPr lang="en-IN" baseline="0" dirty="0" smtClean="0"/>
              <a:t>There is data out there to suggest that the average size of an investors account is about 35K USD and the average holding period in a mutual fund is 2 years, which gives us a life time value of 350 USD per customer. Our goal will be to keep customer acquisition cost at less than 50% of that using growth hacks and online marketing.</a:t>
            </a:r>
          </a:p>
          <a:p>
            <a:endParaRPr lang="en-IN" dirty="0"/>
          </a:p>
        </p:txBody>
      </p:sp>
      <p:sp>
        <p:nvSpPr>
          <p:cNvPr id="4" name="Slide Number Placeholder 3"/>
          <p:cNvSpPr>
            <a:spLocks noGrp="1"/>
          </p:cNvSpPr>
          <p:nvPr>
            <p:ph type="sldNum" sz="quarter" idx="10"/>
          </p:nvPr>
        </p:nvSpPr>
        <p:spPr/>
        <p:txBody>
          <a:bodyPr/>
          <a:lstStyle/>
          <a:p>
            <a:fld id="{C6EC46E7-C2B8-4601-BFAD-5271E783A9DD}" type="slidenum">
              <a:rPr lang="en-US" smtClean="0"/>
              <a:pPr/>
              <a:t>10</a:t>
            </a:fld>
            <a:endParaRPr lang="en-US"/>
          </a:p>
        </p:txBody>
      </p:sp>
    </p:spTree>
    <p:extLst>
      <p:ext uri="{BB962C8B-B14F-4D97-AF65-F5344CB8AC3E}">
        <p14:creationId xmlns:p14="http://schemas.microsoft.com/office/powerpoint/2010/main" val="42332319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We will have to innovate on the traditional mutual fund</a:t>
            </a:r>
            <a:r>
              <a:rPr lang="en-IN" baseline="0" dirty="0" smtClean="0"/>
              <a:t> sales model in order to succeed. The sales model is based on 3 pillars – Inform, Market and Free features. In the Inform pillar of our model, we will run campaigns around investment themes such as passive versus active investing, or mutual funds vs </a:t>
            </a:r>
            <a:r>
              <a:rPr lang="en-IN" baseline="0" dirty="0" err="1" smtClean="0"/>
              <a:t>wixifi</a:t>
            </a:r>
            <a:r>
              <a:rPr lang="en-IN" baseline="0" dirty="0" smtClean="0"/>
              <a:t> or real estate versus </a:t>
            </a:r>
            <a:r>
              <a:rPr lang="en-IN" baseline="0" dirty="0" err="1" smtClean="0"/>
              <a:t>wixifi</a:t>
            </a:r>
            <a:r>
              <a:rPr lang="en-IN" baseline="0" dirty="0" smtClean="0"/>
              <a:t>, etc. We will create videos to spread awareness in the market. </a:t>
            </a:r>
          </a:p>
          <a:p>
            <a:endParaRPr lang="en-IN" baseline="0" dirty="0" smtClean="0"/>
          </a:p>
          <a:p>
            <a:r>
              <a:rPr lang="en-IN" baseline="0" dirty="0" smtClean="0"/>
              <a:t>Our marketing pillar is based on the usual channels of online and offline advertising. In addition to this we will run focussed campaigns in specific segments of the market such as real estate investors who have lost out by investing in the real estate bubble. </a:t>
            </a:r>
          </a:p>
          <a:p>
            <a:endParaRPr lang="en-IN" baseline="0" dirty="0" smtClean="0"/>
          </a:p>
          <a:p>
            <a:r>
              <a:rPr lang="en-IN" baseline="0" dirty="0" smtClean="0"/>
              <a:t>The free features pillar is required to get traffic that is currently going to other sources for these tools or information. The features that will be offered will be those that can directly feed off our database or can be built with little effort. We believe providing tools and information via ad free clean interfaces should drive traffic. The idea is to get traffic from investment </a:t>
            </a:r>
            <a:r>
              <a:rPr lang="en-IN" baseline="0" dirty="0" err="1" smtClean="0"/>
              <a:t>realted</a:t>
            </a:r>
            <a:r>
              <a:rPr lang="en-IN" baseline="0" dirty="0" smtClean="0"/>
              <a:t> sites such as moneycontrol.com or 99acres.com.</a:t>
            </a:r>
            <a:endParaRPr lang="en-IN" dirty="0"/>
          </a:p>
        </p:txBody>
      </p:sp>
      <p:sp>
        <p:nvSpPr>
          <p:cNvPr id="4" name="Slide Number Placeholder 3"/>
          <p:cNvSpPr>
            <a:spLocks noGrp="1"/>
          </p:cNvSpPr>
          <p:nvPr>
            <p:ph type="sldNum" sz="quarter" idx="10"/>
          </p:nvPr>
        </p:nvSpPr>
        <p:spPr/>
        <p:txBody>
          <a:bodyPr/>
          <a:lstStyle/>
          <a:p>
            <a:fld id="{C6EC46E7-C2B8-4601-BFAD-5271E783A9DD}" type="slidenum">
              <a:rPr lang="en-US" smtClean="0"/>
              <a:pPr/>
              <a:t>11</a:t>
            </a:fld>
            <a:endParaRPr lang="en-US"/>
          </a:p>
        </p:txBody>
      </p:sp>
    </p:spTree>
    <p:extLst>
      <p:ext uri="{BB962C8B-B14F-4D97-AF65-F5344CB8AC3E}">
        <p14:creationId xmlns:p14="http://schemas.microsoft.com/office/powerpoint/2010/main" val="19234303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Given that it is a</a:t>
            </a:r>
            <a:r>
              <a:rPr lang="en-IN" baseline="0" dirty="0" smtClean="0"/>
              <a:t> centuries old business model the competition is through many sources. Broadly mutual funds and real estate are highly expensive options in terms of transaction costs and advisory fee. Fixed deposits typically give you lower than inflation returns after tax. Mutual fund online sales websites like </a:t>
            </a:r>
            <a:r>
              <a:rPr lang="en-IN" baseline="0" dirty="0" err="1" smtClean="0"/>
              <a:t>fundsindia</a:t>
            </a:r>
            <a:r>
              <a:rPr lang="en-IN" baseline="0" dirty="0" smtClean="0"/>
              <a:t> or </a:t>
            </a:r>
            <a:r>
              <a:rPr lang="en-IN" baseline="0" dirty="0" err="1" smtClean="0"/>
              <a:t>scripbox</a:t>
            </a:r>
            <a:r>
              <a:rPr lang="en-IN" baseline="0" dirty="0" smtClean="0"/>
              <a:t> are compensated by the mutual fund houses and thus pose a massive principal agent problem. Direct stocks are cheap, especially if you use online discount brokerages, but take up lots of time – so much so that sometimes people do it as a full time job. ETFs are a decent option but still more expensive than </a:t>
            </a:r>
            <a:r>
              <a:rPr lang="en-IN" baseline="0" dirty="0" err="1" smtClean="0"/>
              <a:t>Wixifi</a:t>
            </a:r>
            <a:r>
              <a:rPr lang="en-IN" baseline="0" dirty="0" smtClean="0"/>
              <a:t> due to multiple layers of brokerage and higher advisory fee and their breadth of asset types is low. In addition for ETFs you typically have to hire an advisor to tell you which ones to buy which costs even more.</a:t>
            </a:r>
          </a:p>
          <a:p>
            <a:endParaRPr lang="en-IN" baseline="0" dirty="0" smtClean="0"/>
          </a:p>
          <a:p>
            <a:r>
              <a:rPr lang="en-IN" baseline="0" dirty="0" smtClean="0"/>
              <a:t>In short </a:t>
            </a:r>
            <a:r>
              <a:rPr lang="en-IN" baseline="0" dirty="0" err="1" smtClean="0"/>
              <a:t>robo</a:t>
            </a:r>
            <a:r>
              <a:rPr lang="en-IN" baseline="0" dirty="0" smtClean="0"/>
              <a:t> advisory beats all other options on both cost and time factors.</a:t>
            </a:r>
          </a:p>
          <a:p>
            <a:endParaRPr lang="en-IN" dirty="0"/>
          </a:p>
        </p:txBody>
      </p:sp>
      <p:sp>
        <p:nvSpPr>
          <p:cNvPr id="4" name="Slide Number Placeholder 3"/>
          <p:cNvSpPr>
            <a:spLocks noGrp="1"/>
          </p:cNvSpPr>
          <p:nvPr>
            <p:ph type="sldNum" sz="quarter" idx="10"/>
          </p:nvPr>
        </p:nvSpPr>
        <p:spPr/>
        <p:txBody>
          <a:bodyPr/>
          <a:lstStyle/>
          <a:p>
            <a:fld id="{C6EC46E7-C2B8-4601-BFAD-5271E783A9DD}" type="slidenum">
              <a:rPr lang="en-US" smtClean="0"/>
              <a:pPr/>
              <a:t>12</a:t>
            </a:fld>
            <a:endParaRPr lang="en-US"/>
          </a:p>
        </p:txBody>
      </p:sp>
    </p:spTree>
    <p:extLst>
      <p:ext uri="{BB962C8B-B14F-4D97-AF65-F5344CB8AC3E}">
        <p14:creationId xmlns:p14="http://schemas.microsoft.com/office/powerpoint/2010/main" val="36761405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I could go</a:t>
            </a:r>
            <a:r>
              <a:rPr lang="en-IN" baseline="0" dirty="0" smtClean="0"/>
              <a:t> on and on about </a:t>
            </a:r>
            <a:r>
              <a:rPr lang="en-IN" baseline="0" dirty="0" err="1" smtClean="0"/>
              <a:t>Wixifi’s</a:t>
            </a:r>
            <a:r>
              <a:rPr lang="en-IN" baseline="0" dirty="0" smtClean="0"/>
              <a:t> competitive advantages but the top few are early to market, its simplicity – requires just 5 minutes per month, lower fees, technological solutions to the entire stack of wealth management, 24x7 service and last but not the least regulation complexity. The regulation complexity makes it harder for us to setup – but once achieved it is likely to act as a moat.</a:t>
            </a:r>
          </a:p>
          <a:p>
            <a:endParaRPr lang="en-IN" baseline="0" dirty="0" smtClean="0"/>
          </a:p>
          <a:p>
            <a:r>
              <a:rPr lang="en-IN" baseline="0" dirty="0" smtClean="0"/>
              <a:t>Overall we believe you could make 2.5x the returns over 20 years if you stick to </a:t>
            </a:r>
            <a:r>
              <a:rPr lang="en-IN" baseline="0" dirty="0" err="1" smtClean="0"/>
              <a:t>Wixifi</a:t>
            </a:r>
            <a:r>
              <a:rPr lang="en-IN" baseline="0" dirty="0" smtClean="0"/>
              <a:t> rather than the </a:t>
            </a:r>
            <a:r>
              <a:rPr lang="en-IN" baseline="0" smtClean="0"/>
              <a:t>traditional options.</a:t>
            </a:r>
            <a:endParaRPr lang="en-IN" dirty="0"/>
          </a:p>
        </p:txBody>
      </p:sp>
      <p:sp>
        <p:nvSpPr>
          <p:cNvPr id="4" name="Slide Number Placeholder 3"/>
          <p:cNvSpPr>
            <a:spLocks noGrp="1"/>
          </p:cNvSpPr>
          <p:nvPr>
            <p:ph type="sldNum" sz="quarter" idx="10"/>
          </p:nvPr>
        </p:nvSpPr>
        <p:spPr/>
        <p:txBody>
          <a:bodyPr/>
          <a:lstStyle/>
          <a:p>
            <a:fld id="{C6EC46E7-C2B8-4601-BFAD-5271E783A9DD}" type="slidenum">
              <a:rPr lang="en-US" smtClean="0"/>
              <a:pPr/>
              <a:t>13</a:t>
            </a:fld>
            <a:endParaRPr lang="en-US"/>
          </a:p>
        </p:txBody>
      </p:sp>
    </p:spTree>
    <p:extLst>
      <p:ext uri="{BB962C8B-B14F-4D97-AF65-F5344CB8AC3E}">
        <p14:creationId xmlns:p14="http://schemas.microsoft.com/office/powerpoint/2010/main" val="4243031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dirty="0" smtClean="0"/>
              <a:t>We solve the </a:t>
            </a:r>
            <a:r>
              <a:rPr lang="en-IN" dirty="0" smtClean="0">
                <a:solidFill>
                  <a:srgbClr val="26CACA"/>
                </a:solidFill>
              </a:rPr>
              <a:t>overwhelming complexity</a:t>
            </a:r>
            <a:r>
              <a:rPr lang="en-IN" dirty="0" smtClean="0"/>
              <a:t> in </a:t>
            </a:r>
            <a:r>
              <a:rPr lang="en-IN" dirty="0" smtClean="0">
                <a:solidFill>
                  <a:srgbClr val="26CACA"/>
                </a:solidFill>
              </a:rPr>
              <a:t>wealth management</a:t>
            </a:r>
            <a:r>
              <a:rPr lang="en-IN" dirty="0" smtClean="0"/>
              <a:t> by providing an </a:t>
            </a:r>
            <a:r>
              <a:rPr lang="en-IN" dirty="0" smtClean="0">
                <a:solidFill>
                  <a:srgbClr val="26CACA"/>
                </a:solidFill>
              </a:rPr>
              <a:t>automated app</a:t>
            </a:r>
            <a:r>
              <a:rPr lang="en-IN" dirty="0" smtClean="0"/>
              <a:t> to help people manage their money as well (or even better) than the super rich do. We make money by charging 0.25% of assets as fees &amp; another ~0.25% from brokering &amp; custody.</a:t>
            </a:r>
          </a:p>
          <a:p>
            <a:pPr marL="0" marR="0" indent="0" algn="l" defTabSz="914400" rtl="0" eaLnBrk="1" fontAlgn="auto" latinLnBrk="0" hangingPunct="1">
              <a:lnSpc>
                <a:spcPct val="100000"/>
              </a:lnSpc>
              <a:spcBef>
                <a:spcPts val="0"/>
              </a:spcBef>
              <a:spcAft>
                <a:spcPts val="0"/>
              </a:spcAft>
              <a:buClrTx/>
              <a:buSzTx/>
              <a:buFontTx/>
              <a:buNone/>
              <a:tabLst/>
              <a:defRPr/>
            </a:pPr>
            <a:endParaRPr lang="en-IN" dirty="0" smtClean="0"/>
          </a:p>
          <a:p>
            <a:endParaRPr lang="en-US" dirty="0" smtClean="0"/>
          </a:p>
          <a:p>
            <a:endParaRPr lang="en-US" dirty="0" smtClean="0"/>
          </a:p>
          <a:p>
            <a:r>
              <a:rPr lang="en-US" dirty="0" smtClean="0"/>
              <a:t>Notes</a:t>
            </a:r>
            <a:r>
              <a:rPr lang="en-US" dirty="0" smtClean="0"/>
              <a:t>:</a:t>
            </a:r>
          </a:p>
          <a:p>
            <a:pPr marL="228600" indent="-228600">
              <a:buAutoNum type="arabicPeriod"/>
            </a:pPr>
            <a:r>
              <a:rPr lang="en-US" dirty="0" smtClean="0"/>
              <a:t>What is the opportunity?</a:t>
            </a:r>
          </a:p>
          <a:p>
            <a:pPr marL="685800" lvl="1" indent="-228600">
              <a:buAutoNum type="arabicPeriod"/>
            </a:pPr>
            <a:r>
              <a:rPr lang="en-US" dirty="0" smtClean="0"/>
              <a:t>The problem is that wealth management is too complex and time consuming. Decent solutions are expensive.</a:t>
            </a:r>
          </a:p>
          <a:p>
            <a:pPr marL="685800" lvl="1" indent="-228600">
              <a:buAutoNum type="arabicPeriod"/>
            </a:pPr>
            <a:r>
              <a:rPr lang="en-US" dirty="0" smtClean="0"/>
              <a:t>The</a:t>
            </a:r>
            <a:r>
              <a:rPr lang="en-US" baseline="0" dirty="0" smtClean="0"/>
              <a:t> solution is to provide an automated investment advisory service that seamlessly invests the money as per the advice in minutes.</a:t>
            </a:r>
          </a:p>
          <a:p>
            <a:pPr marL="228600" lvl="0" indent="-228600">
              <a:buAutoNum type="arabicPeriod"/>
            </a:pPr>
            <a:r>
              <a:rPr lang="en-US" baseline="0" dirty="0" smtClean="0"/>
              <a:t>Single sentence – on the slide</a:t>
            </a:r>
          </a:p>
          <a:p>
            <a:pPr marL="228600" lvl="0" indent="-228600">
              <a:buAutoNum type="arabicPeriod"/>
            </a:pPr>
            <a:r>
              <a:rPr lang="en-US" baseline="0" dirty="0" smtClean="0"/>
              <a:t>Current status</a:t>
            </a:r>
          </a:p>
          <a:p>
            <a:pPr marL="685800" lvl="1" indent="-228600">
              <a:buAutoNum type="arabicPeriod"/>
            </a:pPr>
            <a:r>
              <a:rPr lang="en-US" baseline="0" dirty="0" smtClean="0"/>
              <a:t>MVP on its way – recommendation engine ready, mock screens ready</a:t>
            </a:r>
          </a:p>
          <a:p>
            <a:pPr marL="685800" lvl="1" indent="-228600">
              <a:buAutoNum type="arabicPeriod"/>
            </a:pPr>
            <a:r>
              <a:rPr lang="en-US" baseline="0" dirty="0" smtClean="0"/>
              <a:t>SEBI approvals applied and queries resolved. 7 objections reduced to 2 and those 2 are under review.</a:t>
            </a:r>
          </a:p>
          <a:p>
            <a:pPr marL="228600" lvl="0" indent="-228600">
              <a:buAutoNum type="arabicPeriod"/>
            </a:pPr>
            <a:r>
              <a:rPr lang="en-US" baseline="0" dirty="0" smtClean="0"/>
              <a:t>Analogy: </a:t>
            </a:r>
            <a:r>
              <a:rPr lang="en-US" baseline="0" dirty="0" err="1" smtClean="0"/>
              <a:t>Wealthfront</a:t>
            </a:r>
            <a:r>
              <a:rPr lang="en-US" baseline="0" dirty="0" smtClean="0"/>
              <a:t> of India.</a:t>
            </a:r>
          </a:p>
          <a:p>
            <a:pPr marL="228600" lvl="0" indent="-228600">
              <a:buAutoNum type="arabicPeriod"/>
            </a:pPr>
            <a:endParaRPr lang="en-US" dirty="0" smtClean="0"/>
          </a:p>
        </p:txBody>
      </p:sp>
      <p:sp>
        <p:nvSpPr>
          <p:cNvPr id="4" name="Slide Number Placeholder 3"/>
          <p:cNvSpPr>
            <a:spLocks noGrp="1"/>
          </p:cNvSpPr>
          <p:nvPr>
            <p:ph type="sldNum" sz="quarter" idx="10"/>
          </p:nvPr>
        </p:nvSpPr>
        <p:spPr/>
        <p:txBody>
          <a:bodyPr/>
          <a:lstStyle/>
          <a:p>
            <a:fld id="{C6EC46E7-C2B8-4601-BFAD-5271E783A9DD}" type="slidenum">
              <a:rPr lang="en-US" smtClean="0"/>
              <a:pPr/>
              <a:t>2</a:t>
            </a:fld>
            <a:endParaRPr lang="en-US"/>
          </a:p>
        </p:txBody>
      </p:sp>
    </p:spTree>
    <p:extLst>
      <p:ext uri="{BB962C8B-B14F-4D97-AF65-F5344CB8AC3E}">
        <p14:creationId xmlns:p14="http://schemas.microsoft.com/office/powerpoint/2010/main" val="1960592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The problem is,</a:t>
            </a:r>
            <a:r>
              <a:rPr lang="en-IN" baseline="0" dirty="0" smtClean="0"/>
              <a:t> that, wealth management is too complex for the average person. This complexity emanates from the fact that financial products are made by financial institutions who assume that everyone thinks like an institution. This leads to an explosion of offerings which are highly configurable, leading to excessive choice. For the average person this excessive choice more often than not leads to confusion and eventually inaction. Even those aware of financial products sometimes find it difficult to find time to manage their money. I have personally been a victim of this cycle.</a:t>
            </a:r>
            <a:endParaRPr lang="en-IN" dirty="0"/>
          </a:p>
        </p:txBody>
      </p:sp>
      <p:sp>
        <p:nvSpPr>
          <p:cNvPr id="4" name="Slide Number Placeholder 3"/>
          <p:cNvSpPr>
            <a:spLocks noGrp="1"/>
          </p:cNvSpPr>
          <p:nvPr>
            <p:ph type="sldNum" sz="quarter" idx="10"/>
          </p:nvPr>
        </p:nvSpPr>
        <p:spPr/>
        <p:txBody>
          <a:bodyPr/>
          <a:lstStyle/>
          <a:p>
            <a:fld id="{C6EC46E7-C2B8-4601-BFAD-5271E783A9DD}" type="slidenum">
              <a:rPr lang="en-US" smtClean="0"/>
              <a:pPr/>
              <a:t>3</a:t>
            </a:fld>
            <a:endParaRPr lang="en-US"/>
          </a:p>
        </p:txBody>
      </p:sp>
    </p:spTree>
    <p:extLst>
      <p:ext uri="{BB962C8B-B14F-4D97-AF65-F5344CB8AC3E}">
        <p14:creationId xmlns:p14="http://schemas.microsoft.com/office/powerpoint/2010/main" val="21960463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The solution lies</a:t>
            </a:r>
            <a:r>
              <a:rPr lang="en-IN" baseline="0" dirty="0" smtClean="0"/>
              <a:t> in a mobile and web app that decides what to do and even does it for you. That too at a fraction of the cost of the traditional alternatives. The app also reminds you on time to take the right action. The fact that rebalancing a portfolio is good for eventual returns is agreed upon by most, but, practically very few people do it – primarily due to the lack of time.</a:t>
            </a:r>
          </a:p>
          <a:p>
            <a:endParaRPr lang="en-IN" baseline="0" dirty="0" smtClean="0"/>
          </a:p>
          <a:p>
            <a:r>
              <a:rPr lang="en-IN" baseline="0" dirty="0" smtClean="0"/>
              <a:t>This mobile and web app replaces mutual funds, financial advisors, fund distributors, research firms and brokers.</a:t>
            </a:r>
            <a:endParaRPr lang="en-IN" dirty="0"/>
          </a:p>
        </p:txBody>
      </p:sp>
      <p:sp>
        <p:nvSpPr>
          <p:cNvPr id="4" name="Slide Number Placeholder 3"/>
          <p:cNvSpPr>
            <a:spLocks noGrp="1"/>
          </p:cNvSpPr>
          <p:nvPr>
            <p:ph type="sldNum" sz="quarter" idx="10"/>
          </p:nvPr>
        </p:nvSpPr>
        <p:spPr/>
        <p:txBody>
          <a:bodyPr/>
          <a:lstStyle/>
          <a:p>
            <a:fld id="{C6EC46E7-C2B8-4601-BFAD-5271E783A9DD}" type="slidenum">
              <a:rPr lang="en-US" smtClean="0"/>
              <a:pPr/>
              <a:t>4</a:t>
            </a:fld>
            <a:endParaRPr lang="en-US"/>
          </a:p>
        </p:txBody>
      </p:sp>
    </p:spTree>
    <p:extLst>
      <p:ext uri="{BB962C8B-B14F-4D97-AF65-F5344CB8AC3E}">
        <p14:creationId xmlns:p14="http://schemas.microsoft.com/office/powerpoint/2010/main" val="8485639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The problem</a:t>
            </a:r>
            <a:r>
              <a:rPr lang="en-IN" baseline="0" dirty="0" smtClean="0"/>
              <a:t> we are trying to solve has been around for ages. The solution has been possible to build for at least half a decade if not longer which begs the question – why now? Well for one India is rapidly growing on the mobile banking front, and is ahead of all the G7 countries. This tells us that there are enough people in the market willing to manage their finances online. Further validation of this is the fact that there are 2 (or maybe 3) well funded online start-ups distributing mutual funds online. The average age of the mobile banking customer in India is 30 which is the lowest in the world. This tells us that the target customer is fairly young and has several years of saving ahead – which will continue to grow our addressable market size. </a:t>
            </a:r>
          </a:p>
          <a:p>
            <a:r>
              <a:rPr lang="en-IN" baseline="0" dirty="0" smtClean="0"/>
              <a:t>And despite all this, there is NO fully automated low cost fee only </a:t>
            </a:r>
            <a:r>
              <a:rPr lang="en-IN" baseline="0" dirty="0" err="1" smtClean="0"/>
              <a:t>robo</a:t>
            </a:r>
            <a:r>
              <a:rPr lang="en-IN" baseline="0" dirty="0" smtClean="0"/>
              <a:t> advisor available. Which leads us to believe that the time is ripe for this product in the market today.</a:t>
            </a:r>
          </a:p>
          <a:p>
            <a:endParaRPr lang="en-IN" dirty="0"/>
          </a:p>
        </p:txBody>
      </p:sp>
      <p:sp>
        <p:nvSpPr>
          <p:cNvPr id="4" name="Slide Number Placeholder 3"/>
          <p:cNvSpPr>
            <a:spLocks noGrp="1"/>
          </p:cNvSpPr>
          <p:nvPr>
            <p:ph type="sldNum" sz="quarter" idx="10"/>
          </p:nvPr>
        </p:nvSpPr>
        <p:spPr/>
        <p:txBody>
          <a:bodyPr/>
          <a:lstStyle/>
          <a:p>
            <a:fld id="{C6EC46E7-C2B8-4601-BFAD-5271E783A9DD}" type="slidenum">
              <a:rPr lang="en-US" smtClean="0"/>
              <a:pPr/>
              <a:t>5</a:t>
            </a:fld>
            <a:endParaRPr lang="en-US"/>
          </a:p>
        </p:txBody>
      </p:sp>
    </p:spTree>
    <p:extLst>
      <p:ext uri="{BB962C8B-B14F-4D97-AF65-F5344CB8AC3E}">
        <p14:creationId xmlns:p14="http://schemas.microsoft.com/office/powerpoint/2010/main" val="1517837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Whether you are an entrepreneur or investor</a:t>
            </a:r>
            <a:r>
              <a:rPr lang="en-IN" baseline="0" dirty="0" smtClean="0"/>
              <a:t>, everyone looks for validation of a business model from the market. Fortunately for us there is a fair bit of validation out there. For starters Citigroup believes that </a:t>
            </a:r>
            <a:r>
              <a:rPr lang="en-IN" baseline="0" dirty="0" err="1" smtClean="0"/>
              <a:t>robo</a:t>
            </a:r>
            <a:r>
              <a:rPr lang="en-IN" baseline="0" dirty="0" smtClean="0"/>
              <a:t> advisors will manage 5 Trillion USD by 2020 – which implies a staggering growth number of 166% CAGR from the current approximately 20 Billion number. This is probably why </a:t>
            </a:r>
            <a:r>
              <a:rPr lang="en-IN" baseline="0" dirty="0" err="1" smtClean="0"/>
              <a:t>Wealthfront</a:t>
            </a:r>
            <a:r>
              <a:rPr lang="en-IN" baseline="0" dirty="0" smtClean="0"/>
              <a:t> and Betterment in the US, and, Nutmeg in the UK along with their competitors have cumulatively raised over 375 million US Dollars and all 3 (and maybe more) are expected to become unicorns. It also explains why Blackrock has bought a </a:t>
            </a:r>
            <a:r>
              <a:rPr lang="en-IN" baseline="0" dirty="0" err="1" smtClean="0"/>
              <a:t>robo</a:t>
            </a:r>
            <a:r>
              <a:rPr lang="en-IN" baseline="0" dirty="0" smtClean="0"/>
              <a:t> advisor for over 150 mil USD and traditional investment managers like Vanguard and Charles Schwab have setup their own </a:t>
            </a:r>
            <a:r>
              <a:rPr lang="en-IN" baseline="0" dirty="0" err="1" smtClean="0"/>
              <a:t>robo</a:t>
            </a:r>
            <a:r>
              <a:rPr lang="en-IN" baseline="0" dirty="0" smtClean="0"/>
              <a:t> advisors.</a:t>
            </a:r>
          </a:p>
          <a:p>
            <a:endParaRPr lang="en-IN" baseline="0" dirty="0" smtClean="0"/>
          </a:p>
          <a:p>
            <a:r>
              <a:rPr lang="en-IN" baseline="0" dirty="0" smtClean="0"/>
              <a:t>Over and above that, India’s mutual fund AUM as a % of GDP is at 7% versus the world average at 37% and over 100% in the US. When you put these 2 facts together, you get a market where the growth is 2x per year and a long growth runway ahead which could span several decades.</a:t>
            </a:r>
          </a:p>
          <a:p>
            <a:endParaRPr lang="en-IN" dirty="0"/>
          </a:p>
        </p:txBody>
      </p:sp>
      <p:sp>
        <p:nvSpPr>
          <p:cNvPr id="4" name="Slide Number Placeholder 3"/>
          <p:cNvSpPr>
            <a:spLocks noGrp="1"/>
          </p:cNvSpPr>
          <p:nvPr>
            <p:ph type="sldNum" sz="quarter" idx="10"/>
          </p:nvPr>
        </p:nvSpPr>
        <p:spPr/>
        <p:txBody>
          <a:bodyPr/>
          <a:lstStyle/>
          <a:p>
            <a:fld id="{C6EC46E7-C2B8-4601-BFAD-5271E783A9DD}" type="slidenum">
              <a:rPr lang="en-US" smtClean="0"/>
              <a:pPr/>
              <a:t>6</a:t>
            </a:fld>
            <a:endParaRPr lang="en-US"/>
          </a:p>
        </p:txBody>
      </p:sp>
    </p:spTree>
    <p:extLst>
      <p:ext uri="{BB962C8B-B14F-4D97-AF65-F5344CB8AC3E}">
        <p14:creationId xmlns:p14="http://schemas.microsoft.com/office/powerpoint/2010/main" val="41195261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Moving on to market size estimation,</a:t>
            </a:r>
            <a:r>
              <a:rPr lang="en-IN" baseline="0" dirty="0" smtClean="0"/>
              <a:t> there is about 200 Billion US Dollars invested in mutual funds in India and about 400 </a:t>
            </a:r>
            <a:r>
              <a:rPr lang="en-IN" baseline="0" dirty="0" err="1" smtClean="0"/>
              <a:t>Bil</a:t>
            </a:r>
            <a:r>
              <a:rPr lang="en-IN" baseline="0" dirty="0" smtClean="0"/>
              <a:t> US Dollars in direct equity investments owned by Indian households. Our fee is 0.3% of asset and an addition 0.12% from brokerage and 0.08% from DP fees gets our revenue cap today at about 3 Billion US Dollars. The total market cap of listed companies in India between 2001 and 2015 has grown at 23% CAGR. If we extrapolate this growth we should get a total revenue potential for </a:t>
            </a:r>
            <a:r>
              <a:rPr lang="en-IN" baseline="0" dirty="0" err="1" smtClean="0"/>
              <a:t>robo</a:t>
            </a:r>
            <a:r>
              <a:rPr lang="en-IN" baseline="0" dirty="0" smtClean="0"/>
              <a:t> advisors in 2020 at 8.5 </a:t>
            </a:r>
            <a:r>
              <a:rPr lang="en-IN" baseline="0" dirty="0" err="1" smtClean="0"/>
              <a:t>Bil</a:t>
            </a:r>
            <a:r>
              <a:rPr lang="en-IN" baseline="0" dirty="0" smtClean="0"/>
              <a:t> USD.</a:t>
            </a:r>
          </a:p>
          <a:p>
            <a:r>
              <a:rPr lang="en-IN" baseline="0" dirty="0" smtClean="0"/>
              <a:t> </a:t>
            </a:r>
            <a:endParaRPr lang="en-IN" dirty="0"/>
          </a:p>
        </p:txBody>
      </p:sp>
      <p:sp>
        <p:nvSpPr>
          <p:cNvPr id="4" name="Slide Number Placeholder 3"/>
          <p:cNvSpPr>
            <a:spLocks noGrp="1"/>
          </p:cNvSpPr>
          <p:nvPr>
            <p:ph type="sldNum" sz="quarter" idx="10"/>
          </p:nvPr>
        </p:nvSpPr>
        <p:spPr/>
        <p:txBody>
          <a:bodyPr/>
          <a:lstStyle/>
          <a:p>
            <a:fld id="{C6EC46E7-C2B8-4601-BFAD-5271E783A9DD}" type="slidenum">
              <a:rPr lang="en-US" smtClean="0"/>
              <a:pPr/>
              <a:t>7</a:t>
            </a:fld>
            <a:endParaRPr lang="en-US"/>
          </a:p>
        </p:txBody>
      </p:sp>
    </p:spTree>
    <p:extLst>
      <p:ext uri="{BB962C8B-B14F-4D97-AF65-F5344CB8AC3E}">
        <p14:creationId xmlns:p14="http://schemas.microsoft.com/office/powerpoint/2010/main" val="139232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You</a:t>
            </a:r>
            <a:r>
              <a:rPr lang="en-IN" baseline="0" dirty="0" smtClean="0"/>
              <a:t> are probably wondering by now how the advice is going to be delivered and executed. Broadly the system will ask some basic questions about the client such as annual income, expenses, assets and liabilities – questions that the average person understands. Based on this input the app shows you a risk report and a suggested investment plan based . Both these features are a part of the MVP. </a:t>
            </a:r>
          </a:p>
          <a:p>
            <a:endParaRPr lang="en-IN" baseline="0" dirty="0" smtClean="0"/>
          </a:p>
          <a:p>
            <a:r>
              <a:rPr lang="en-IN" baseline="0" dirty="0" smtClean="0"/>
              <a:t>Based on this investment plan the user will be able to transfer money into the account and invest as per the investment plan into the various indices. The auto investment system will also rebalance automatically once the client approves.</a:t>
            </a:r>
          </a:p>
          <a:p>
            <a:endParaRPr lang="en-IN" baseline="0" dirty="0" smtClean="0"/>
          </a:p>
          <a:p>
            <a:r>
              <a:rPr lang="en-IN" baseline="0" dirty="0" smtClean="0"/>
              <a:t>Overall we expect that a user will be required to spend less than 5 minutes a month on the investing process. </a:t>
            </a:r>
            <a:endParaRPr lang="en-IN" dirty="0"/>
          </a:p>
        </p:txBody>
      </p:sp>
      <p:sp>
        <p:nvSpPr>
          <p:cNvPr id="4" name="Slide Number Placeholder 3"/>
          <p:cNvSpPr>
            <a:spLocks noGrp="1"/>
          </p:cNvSpPr>
          <p:nvPr>
            <p:ph type="sldNum" sz="quarter" idx="10"/>
          </p:nvPr>
        </p:nvSpPr>
        <p:spPr/>
        <p:txBody>
          <a:bodyPr/>
          <a:lstStyle/>
          <a:p>
            <a:fld id="{C6EC46E7-C2B8-4601-BFAD-5271E783A9DD}" type="slidenum">
              <a:rPr lang="en-US" smtClean="0"/>
              <a:pPr/>
              <a:t>8</a:t>
            </a:fld>
            <a:endParaRPr lang="en-US"/>
          </a:p>
        </p:txBody>
      </p:sp>
    </p:spTree>
    <p:extLst>
      <p:ext uri="{BB962C8B-B14F-4D97-AF65-F5344CB8AC3E}">
        <p14:creationId xmlns:p14="http://schemas.microsoft.com/office/powerpoint/2010/main" val="169338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The product is</a:t>
            </a:r>
            <a:r>
              <a:rPr lang="en-IN" baseline="0" dirty="0" smtClean="0"/>
              <a:t> being hosted on Amazon Web Services (AWS) with a 3 tier, SSL based highly secure architecture. It will invest in direct stocks that form a part of the index rather than ETFs to even save on the 50 bps ETF fee and provide access to a greater number of </a:t>
            </a:r>
            <a:r>
              <a:rPr lang="en-IN" baseline="0" dirty="0" err="1" smtClean="0"/>
              <a:t>indicies</a:t>
            </a:r>
            <a:r>
              <a:rPr lang="en-IN" baseline="0" dirty="0" smtClean="0"/>
              <a:t>. Our intellectual property will be in the risk profiling algorithm, recommendation engine based on modern portfolio theory, tax optimization, basket execution of indices and the sign up process. The signup process for traditional DEMAT account providers takes over 2 weeks – we intend to bring this time down to less than an hour through technology. </a:t>
            </a:r>
          </a:p>
          <a:p>
            <a:endParaRPr lang="en-IN" baseline="0" dirty="0" smtClean="0"/>
          </a:p>
          <a:p>
            <a:r>
              <a:rPr lang="en-IN" baseline="0" dirty="0" smtClean="0"/>
              <a:t>The product is an all in one solution where the advice, monitoring and execution are all bundled in one simple app.</a:t>
            </a:r>
          </a:p>
          <a:p>
            <a:endParaRPr lang="en-IN" baseline="0" dirty="0" smtClean="0"/>
          </a:p>
          <a:p>
            <a:endParaRPr lang="en-IN" dirty="0"/>
          </a:p>
        </p:txBody>
      </p:sp>
      <p:sp>
        <p:nvSpPr>
          <p:cNvPr id="4" name="Slide Number Placeholder 3"/>
          <p:cNvSpPr>
            <a:spLocks noGrp="1"/>
          </p:cNvSpPr>
          <p:nvPr>
            <p:ph type="sldNum" sz="quarter" idx="10"/>
          </p:nvPr>
        </p:nvSpPr>
        <p:spPr/>
        <p:txBody>
          <a:bodyPr/>
          <a:lstStyle/>
          <a:p>
            <a:fld id="{C6EC46E7-C2B8-4601-BFAD-5271E783A9DD}" type="slidenum">
              <a:rPr lang="en-US" smtClean="0"/>
              <a:pPr/>
              <a:t>9</a:t>
            </a:fld>
            <a:endParaRPr lang="en-US"/>
          </a:p>
        </p:txBody>
      </p:sp>
    </p:spTree>
    <p:extLst>
      <p:ext uri="{BB962C8B-B14F-4D97-AF65-F5344CB8AC3E}">
        <p14:creationId xmlns:p14="http://schemas.microsoft.com/office/powerpoint/2010/main" val="36598970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b="1">
                <a:solidFill>
                  <a:schemeClr val="tx1">
                    <a:tint val="75000"/>
                  </a:schemeClr>
                </a:solidFill>
                <a:latin typeface="Segoe UI" panose="020B0502040204020203" pitchFamily="34" charset="0"/>
                <a:cs typeface="Segoe UI" panose="020B0502040204020203"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7" name="Picture 6" descr="Wixifi - Email Signature Logo - 16 Aug 2015.png"/>
          <p:cNvPicPr>
            <a:picLocks noChangeAspect="1"/>
          </p:cNvPicPr>
          <p:nvPr userDrawn="1"/>
        </p:nvPicPr>
        <p:blipFill>
          <a:blip r:embed="rId2" cstate="print"/>
          <a:stretch>
            <a:fillRect/>
          </a:stretch>
        </p:blipFill>
        <p:spPr>
          <a:xfrm>
            <a:off x="3200400" y="1676400"/>
            <a:ext cx="2743438" cy="1135478"/>
          </a:xfrm>
          <a:prstGeom prst="rect">
            <a:avLst/>
          </a:prstGeom>
        </p:spPr>
      </p:pic>
      <p:sp>
        <p:nvSpPr>
          <p:cNvPr id="8" name="Slide Number Placeholder 5"/>
          <p:cNvSpPr txBox="1">
            <a:spLocks/>
          </p:cNvSpPr>
          <p:nvPr userDrawn="1"/>
        </p:nvSpPr>
        <p:spPr>
          <a:xfrm>
            <a:off x="6705600" y="104776"/>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600" b="1" i="0" kern="1200">
                <a:solidFill>
                  <a:srgbClr val="00CCCC"/>
                </a:solidFill>
                <a:latin typeface="Segoe UI" panose="020B0502040204020203" pitchFamily="34" charset="0"/>
                <a:ea typeface="+mn-ea"/>
                <a:cs typeface="Segoe UI" panose="020B0502040204020203"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38D04DF-95F9-4D6F-962D-91C323B9B2FD}"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5791200" cy="715962"/>
          </a:xfrm>
        </p:spPr>
        <p:txBody>
          <a:bodyPr>
            <a:normAutofit/>
          </a:bodyPr>
          <a:lstStyle>
            <a:lvl1pPr algn="l">
              <a:defRPr sz="3600" b="1">
                <a:solidFill>
                  <a:srgbClr val="00CCCC"/>
                </a:solidFill>
                <a:latin typeface="Segoe UI" panose="020B0502040204020203" pitchFamily="34" charset="0"/>
                <a:cs typeface="Segoe UI" panose="020B0502040204020203" pitchFamily="34" charset="0"/>
              </a:defRPr>
            </a:lvl1pPr>
          </a:lstStyle>
          <a:p>
            <a:r>
              <a:rPr lang="en-US" dirty="0" smtClean="0"/>
              <a:t>Click to edit title style</a:t>
            </a:r>
            <a:endParaRPr lang="en-US" dirty="0"/>
          </a:p>
        </p:txBody>
      </p:sp>
      <p:sp>
        <p:nvSpPr>
          <p:cNvPr id="3" name="Content Placeholder 2"/>
          <p:cNvSpPr>
            <a:spLocks noGrp="1"/>
          </p:cNvSpPr>
          <p:nvPr>
            <p:ph idx="1"/>
          </p:nvPr>
        </p:nvSpPr>
        <p:spPr>
          <a:xfrm>
            <a:off x="457200" y="1219200"/>
            <a:ext cx="8229600" cy="4906963"/>
          </a:xfrm>
        </p:spPr>
        <p:txBody>
          <a:bodyPr/>
          <a:lstStyle>
            <a:lvl1pPr>
              <a:defRPr>
                <a:solidFill>
                  <a:schemeClr val="tx1">
                    <a:lumMod val="50000"/>
                    <a:lumOff val="50000"/>
                  </a:schemeClr>
                </a:solidFill>
                <a:latin typeface="Segoe UI" panose="020B0502040204020203" pitchFamily="34" charset="0"/>
                <a:cs typeface="Segoe UI" panose="020B0502040204020203" pitchFamily="34" charset="0"/>
              </a:defRPr>
            </a:lvl1pPr>
            <a:lvl2pPr>
              <a:defRPr>
                <a:solidFill>
                  <a:schemeClr val="tx1">
                    <a:lumMod val="50000"/>
                    <a:lumOff val="50000"/>
                  </a:schemeClr>
                </a:solidFill>
                <a:latin typeface="Segoe UI" panose="020B0502040204020203" pitchFamily="34" charset="0"/>
                <a:cs typeface="Segoe UI" panose="020B0502040204020203" pitchFamily="34" charset="0"/>
              </a:defRPr>
            </a:lvl2pPr>
            <a:lvl3pPr>
              <a:defRPr>
                <a:solidFill>
                  <a:schemeClr val="tx1">
                    <a:lumMod val="50000"/>
                    <a:lumOff val="50000"/>
                  </a:schemeClr>
                </a:solidFill>
                <a:latin typeface="Segoe UI" panose="020B0502040204020203" pitchFamily="34" charset="0"/>
                <a:cs typeface="Segoe UI" panose="020B0502040204020203" pitchFamily="34" charset="0"/>
              </a:defRPr>
            </a:lvl3pPr>
            <a:lvl4pPr>
              <a:defRPr>
                <a:solidFill>
                  <a:schemeClr val="tx1">
                    <a:lumMod val="50000"/>
                    <a:lumOff val="50000"/>
                  </a:schemeClr>
                </a:solidFill>
                <a:latin typeface="Segoe UI" panose="020B0502040204020203" pitchFamily="34" charset="0"/>
                <a:cs typeface="Segoe UI" panose="020B0502040204020203" pitchFamily="34" charset="0"/>
              </a:defRPr>
            </a:lvl4pPr>
            <a:lvl5pPr>
              <a:defRPr>
                <a:solidFill>
                  <a:schemeClr val="tx1">
                    <a:lumMod val="50000"/>
                    <a:lumOff val="50000"/>
                  </a:schemeClr>
                </a:solidFill>
                <a:latin typeface="Segoe UI" panose="020B0502040204020203" pitchFamily="34" charset="0"/>
                <a:cs typeface="Segoe UI" panose="020B0502040204020203"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7998279" y="304800"/>
            <a:ext cx="685800" cy="533400"/>
          </a:xfrm>
          <a:prstGeom prst="rect">
            <a:avLst/>
          </a:prstGeom>
        </p:spPr>
        <p:txBody>
          <a:bodyPr/>
          <a:lstStyle>
            <a:lvl1pPr algn="r">
              <a:defRPr sz="2800" b="1" i="0">
                <a:solidFill>
                  <a:srgbClr val="00CCCC"/>
                </a:solidFill>
                <a:latin typeface="Segoe UI" panose="020B0502040204020203" pitchFamily="34" charset="0"/>
                <a:cs typeface="Segoe UI" panose="020B0502040204020203" pitchFamily="34" charset="0"/>
              </a:defRPr>
            </a:lvl1pPr>
          </a:lstStyle>
          <a:p>
            <a:fld id="{938D04DF-95F9-4D6F-962D-91C323B9B2FD}" type="slidenum">
              <a:rPr lang="en-US" smtClean="0"/>
              <a:pPr/>
              <a:t>‹#›</a:t>
            </a:fld>
            <a:endParaRPr lang="en-US" dirty="0"/>
          </a:p>
        </p:txBody>
      </p:sp>
      <p:pic>
        <p:nvPicPr>
          <p:cNvPr id="9" name="Picture 8" descr="Wixifi - Email Signature Logo - 16 Aug 2015.png"/>
          <p:cNvPicPr>
            <a:picLocks noChangeAspect="1"/>
          </p:cNvPicPr>
          <p:nvPr userDrawn="1"/>
        </p:nvPicPr>
        <p:blipFill>
          <a:blip r:embed="rId2" cstate="print"/>
          <a:stretch>
            <a:fillRect/>
          </a:stretch>
        </p:blipFill>
        <p:spPr>
          <a:xfrm>
            <a:off x="3962400" y="6277875"/>
            <a:ext cx="1219200" cy="504613"/>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4638"/>
            <a:ext cx="5791200" cy="715962"/>
          </a:xfrm>
        </p:spPr>
        <p:txBody>
          <a:bodyPr>
            <a:normAutofit/>
          </a:bodyPr>
          <a:lstStyle>
            <a:lvl1pPr algn="l">
              <a:defRPr sz="3600" b="1">
                <a:solidFill>
                  <a:srgbClr val="00CCCC"/>
                </a:solidFill>
                <a:latin typeface="Segoe UI" panose="020B0502040204020203" pitchFamily="34" charset="0"/>
                <a:cs typeface="Segoe UI" panose="020B0502040204020203" pitchFamily="34" charset="0"/>
              </a:defRPr>
            </a:lvl1pPr>
          </a:lstStyle>
          <a:p>
            <a:r>
              <a:rPr lang="en-US" dirty="0" smtClean="0"/>
              <a:t>Click to edit title style</a:t>
            </a:r>
            <a:endParaRPr lang="en-US" dirty="0"/>
          </a:p>
        </p:txBody>
      </p:sp>
      <p:sp>
        <p:nvSpPr>
          <p:cNvPr id="3" name="Content Placeholder 2"/>
          <p:cNvSpPr>
            <a:spLocks noGrp="1"/>
          </p:cNvSpPr>
          <p:nvPr>
            <p:ph idx="1"/>
          </p:nvPr>
        </p:nvSpPr>
        <p:spPr>
          <a:xfrm>
            <a:off x="457200" y="1219200"/>
            <a:ext cx="8229600" cy="4906963"/>
          </a:xfrm>
        </p:spPr>
        <p:txBody>
          <a:bodyPr/>
          <a:lstStyle>
            <a:lvl1pPr>
              <a:defRPr>
                <a:solidFill>
                  <a:schemeClr val="tx1">
                    <a:lumMod val="50000"/>
                    <a:lumOff val="50000"/>
                  </a:schemeClr>
                </a:solidFill>
                <a:latin typeface="Segoe UI" panose="020B0502040204020203" pitchFamily="34" charset="0"/>
                <a:cs typeface="Segoe UI" panose="020B0502040204020203" pitchFamily="34" charset="0"/>
              </a:defRPr>
            </a:lvl1pPr>
            <a:lvl2pPr>
              <a:defRPr>
                <a:solidFill>
                  <a:schemeClr val="tx1">
                    <a:lumMod val="50000"/>
                    <a:lumOff val="50000"/>
                  </a:schemeClr>
                </a:solidFill>
                <a:latin typeface="Segoe UI" panose="020B0502040204020203" pitchFamily="34" charset="0"/>
                <a:cs typeface="Segoe UI" panose="020B0502040204020203" pitchFamily="34" charset="0"/>
              </a:defRPr>
            </a:lvl2pPr>
            <a:lvl3pPr>
              <a:defRPr>
                <a:solidFill>
                  <a:schemeClr val="tx1">
                    <a:lumMod val="50000"/>
                    <a:lumOff val="50000"/>
                  </a:schemeClr>
                </a:solidFill>
                <a:latin typeface="Segoe UI" panose="020B0502040204020203" pitchFamily="34" charset="0"/>
                <a:cs typeface="Segoe UI" panose="020B0502040204020203" pitchFamily="34" charset="0"/>
              </a:defRPr>
            </a:lvl3pPr>
            <a:lvl4pPr>
              <a:defRPr>
                <a:solidFill>
                  <a:schemeClr val="tx1">
                    <a:lumMod val="50000"/>
                    <a:lumOff val="50000"/>
                  </a:schemeClr>
                </a:solidFill>
                <a:latin typeface="Segoe UI" panose="020B0502040204020203" pitchFamily="34" charset="0"/>
                <a:cs typeface="Segoe UI" panose="020B0502040204020203" pitchFamily="34" charset="0"/>
              </a:defRPr>
            </a:lvl4pPr>
            <a:lvl5pPr>
              <a:defRPr>
                <a:solidFill>
                  <a:schemeClr val="tx1">
                    <a:lumMod val="50000"/>
                    <a:lumOff val="50000"/>
                  </a:schemeClr>
                </a:solidFill>
                <a:latin typeface="Segoe UI" panose="020B0502040204020203" pitchFamily="34" charset="0"/>
                <a:cs typeface="Segoe UI" panose="020B0502040204020203"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7998279" y="304800"/>
            <a:ext cx="685800" cy="533400"/>
          </a:xfrm>
          <a:prstGeom prst="rect">
            <a:avLst/>
          </a:prstGeom>
        </p:spPr>
        <p:txBody>
          <a:bodyPr/>
          <a:lstStyle>
            <a:lvl1pPr algn="r">
              <a:defRPr sz="2800" b="1" i="0">
                <a:solidFill>
                  <a:srgbClr val="00CCCC"/>
                </a:solidFill>
                <a:latin typeface="Segoe UI" panose="020B0502040204020203" pitchFamily="34" charset="0"/>
                <a:cs typeface="Segoe UI" panose="020B0502040204020203" pitchFamily="34" charset="0"/>
              </a:defRPr>
            </a:lvl1pPr>
          </a:lstStyle>
          <a:p>
            <a:fld id="{938D04DF-95F9-4D6F-962D-91C323B9B2FD}"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hf hdr="0" ftr="0"/>
  <p:txStyles>
    <p:titleStyle>
      <a:lvl1pPr algn="ctr" defTabSz="914400" rtl="0" eaLnBrk="1" latinLnBrk="0" hangingPunct="1">
        <a:spcBef>
          <a:spcPct val="0"/>
        </a:spcBef>
        <a:buNone/>
        <a:defRPr sz="4400" kern="1200">
          <a:solidFill>
            <a:schemeClr val="tx1"/>
          </a:solidFill>
          <a:latin typeface="Segoe UI" panose="020B0502040204020203" pitchFamily="34" charset="0"/>
          <a:ea typeface="+mj-ea"/>
          <a:cs typeface="Segoe UI" panose="020B0502040204020203"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Segoe UI" panose="020B0502040204020203" pitchFamily="34" charset="0"/>
          <a:ea typeface="+mn-ea"/>
          <a:cs typeface="Segoe UI" panose="020B0502040204020203"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jpeg"/><Relationship Id="rId3" Type="http://schemas.openxmlformats.org/officeDocument/2006/relationships/image" Target="../media/image1.png"/><Relationship Id="rId7" Type="http://schemas.openxmlformats.org/officeDocument/2006/relationships/image" Target="../media/image10.jpeg"/><Relationship Id="rId12" Type="http://schemas.openxmlformats.org/officeDocument/2006/relationships/image" Target="../media/image15.gif"/><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gif"/><Relationship Id="rId15" Type="http://schemas.openxmlformats.org/officeDocument/2006/relationships/image" Target="../media/image18.gif"/><Relationship Id="rId10" Type="http://schemas.openxmlformats.org/officeDocument/2006/relationships/image" Target="../media/image13.jpeg"/><Relationship Id="rId4" Type="http://schemas.openxmlformats.org/officeDocument/2006/relationships/image" Target="../media/image7.png"/><Relationship Id="rId9" Type="http://schemas.openxmlformats.org/officeDocument/2006/relationships/image" Target="../media/image12.jpeg"/><Relationship Id="rId1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normAutofit/>
          </a:bodyPr>
          <a:lstStyle/>
          <a:p>
            <a:r>
              <a:rPr lang="en-US" sz="4400" b="0" dirty="0" smtClean="0"/>
              <a:t>Change the way you invest</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model</a:t>
            </a:r>
            <a:endParaRPr lang="en-US" dirty="0"/>
          </a:p>
        </p:txBody>
      </p:sp>
      <p:sp>
        <p:nvSpPr>
          <p:cNvPr id="3" name="Content Placeholder 2"/>
          <p:cNvSpPr>
            <a:spLocks noGrp="1"/>
          </p:cNvSpPr>
          <p:nvPr>
            <p:ph idx="1"/>
          </p:nvPr>
        </p:nvSpPr>
        <p:spPr>
          <a:xfrm>
            <a:off x="457200" y="990600"/>
            <a:ext cx="8229600" cy="1295400"/>
          </a:xfrm>
        </p:spPr>
        <p:txBody>
          <a:bodyPr/>
          <a:lstStyle/>
          <a:p>
            <a:pPr>
              <a:buNone/>
            </a:pPr>
            <a:r>
              <a:rPr lang="en-US" dirty="0" smtClean="0"/>
              <a:t>	We make </a:t>
            </a:r>
            <a:r>
              <a:rPr lang="en-US" b="1" dirty="0" smtClean="0"/>
              <a:t>0.5% per year </a:t>
            </a:r>
            <a:r>
              <a:rPr lang="en-US" dirty="0" smtClean="0"/>
              <a:t>on the capital managed through our system</a:t>
            </a:r>
            <a:endParaRPr lang="en-US" dirty="0"/>
          </a:p>
        </p:txBody>
      </p:sp>
      <p:sp>
        <p:nvSpPr>
          <p:cNvPr id="4" name="Slide Number Placeholder 3"/>
          <p:cNvSpPr>
            <a:spLocks noGrp="1"/>
          </p:cNvSpPr>
          <p:nvPr>
            <p:ph type="sldNum" sz="quarter" idx="12"/>
          </p:nvPr>
        </p:nvSpPr>
        <p:spPr/>
        <p:txBody>
          <a:bodyPr/>
          <a:lstStyle/>
          <a:p>
            <a:fld id="{938D04DF-95F9-4D6F-962D-91C323B9B2FD}" type="slidenum">
              <a:rPr lang="en-US" smtClean="0"/>
              <a:pPr/>
              <a:t>10</a:t>
            </a:fld>
            <a:endParaRPr lang="en-US" dirty="0"/>
          </a:p>
        </p:txBody>
      </p:sp>
      <p:sp>
        <p:nvSpPr>
          <p:cNvPr id="5" name="Rounded Rectangle 4"/>
          <p:cNvSpPr/>
          <p:nvPr/>
        </p:nvSpPr>
        <p:spPr>
          <a:xfrm>
            <a:off x="670017" y="2286000"/>
            <a:ext cx="1224000" cy="1143000"/>
          </a:xfrm>
          <a:prstGeom prst="roundRect">
            <a:avLst/>
          </a:prstGeom>
          <a:solidFill>
            <a:srgbClr val="26CACA"/>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smtClean="0"/>
              <a:t>0.3%</a:t>
            </a:r>
            <a:endParaRPr lang="en-IN" sz="2400" b="1" dirty="0" smtClean="0"/>
          </a:p>
          <a:p>
            <a:pPr algn="ctr"/>
            <a:r>
              <a:rPr lang="en-IN" sz="1400" dirty="0" smtClean="0"/>
              <a:t>Advisory fee</a:t>
            </a:r>
            <a:endParaRPr lang="en-IN" sz="1400" dirty="0"/>
          </a:p>
        </p:txBody>
      </p:sp>
      <p:sp>
        <p:nvSpPr>
          <p:cNvPr id="6" name="Rounded Rectangle 5"/>
          <p:cNvSpPr/>
          <p:nvPr/>
        </p:nvSpPr>
        <p:spPr>
          <a:xfrm>
            <a:off x="2738400" y="2286000"/>
            <a:ext cx="1224000" cy="1143000"/>
          </a:xfrm>
          <a:prstGeom prst="roundRect">
            <a:avLst/>
          </a:prstGeom>
          <a:solidFill>
            <a:srgbClr val="26CACA"/>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smtClean="0"/>
              <a:t>0.12%</a:t>
            </a:r>
            <a:endParaRPr lang="en-IN" sz="2400" b="1" dirty="0" smtClean="0"/>
          </a:p>
          <a:p>
            <a:pPr algn="ctr"/>
            <a:r>
              <a:rPr lang="en-IN" sz="1400" dirty="0" smtClean="0"/>
              <a:t>Brokerage</a:t>
            </a:r>
            <a:endParaRPr lang="en-IN" sz="1400" dirty="0"/>
          </a:p>
        </p:txBody>
      </p:sp>
      <p:sp>
        <p:nvSpPr>
          <p:cNvPr id="7" name="Rounded Rectangle 6"/>
          <p:cNvSpPr/>
          <p:nvPr/>
        </p:nvSpPr>
        <p:spPr>
          <a:xfrm>
            <a:off x="4876800" y="2286000"/>
            <a:ext cx="1224000" cy="1143000"/>
          </a:xfrm>
          <a:prstGeom prst="roundRect">
            <a:avLst/>
          </a:prstGeom>
          <a:solidFill>
            <a:srgbClr val="26CACA"/>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smtClean="0"/>
              <a:t>0.08%</a:t>
            </a:r>
            <a:endParaRPr lang="en-IN" sz="2400" b="1" dirty="0" smtClean="0"/>
          </a:p>
          <a:p>
            <a:pPr algn="ctr"/>
            <a:r>
              <a:rPr lang="en-IN" sz="1400" dirty="0" smtClean="0"/>
              <a:t>DP fees</a:t>
            </a:r>
            <a:endParaRPr lang="en-IN" sz="1400" dirty="0"/>
          </a:p>
        </p:txBody>
      </p:sp>
      <p:sp>
        <p:nvSpPr>
          <p:cNvPr id="8" name="TextBox 7"/>
          <p:cNvSpPr txBox="1"/>
          <p:nvPr/>
        </p:nvSpPr>
        <p:spPr>
          <a:xfrm>
            <a:off x="1965417" y="2438400"/>
            <a:ext cx="583200" cy="769441"/>
          </a:xfrm>
          <a:prstGeom prst="rect">
            <a:avLst/>
          </a:prstGeom>
          <a:noFill/>
        </p:spPr>
        <p:txBody>
          <a:bodyPr wrap="square" rtlCol="0">
            <a:spAutoFit/>
          </a:bodyPr>
          <a:lstStyle/>
          <a:p>
            <a:pPr algn="ctr"/>
            <a:r>
              <a:rPr lang="en-IN" sz="4400" dirty="0" smtClean="0">
                <a:solidFill>
                  <a:schemeClr val="tx1">
                    <a:lumMod val="50000"/>
                    <a:lumOff val="50000"/>
                  </a:schemeClr>
                </a:solidFill>
                <a:latin typeface="Segoe UI" panose="020B0502040204020203" pitchFamily="34" charset="0"/>
                <a:cs typeface="Segoe UI" panose="020B0502040204020203" pitchFamily="34" charset="0"/>
              </a:rPr>
              <a:t>+</a:t>
            </a:r>
            <a:endParaRPr lang="en-IN" sz="4400" dirty="0">
              <a:solidFill>
                <a:schemeClr val="tx1">
                  <a:lumMod val="50000"/>
                  <a:lumOff val="50000"/>
                </a:schemeClr>
              </a:solidFill>
              <a:latin typeface="Segoe UI" panose="020B0502040204020203" pitchFamily="34" charset="0"/>
              <a:cs typeface="Segoe UI" panose="020B0502040204020203" pitchFamily="34" charset="0"/>
            </a:endParaRPr>
          </a:p>
        </p:txBody>
      </p:sp>
      <p:sp>
        <p:nvSpPr>
          <p:cNvPr id="9" name="TextBox 8"/>
          <p:cNvSpPr txBox="1"/>
          <p:nvPr/>
        </p:nvSpPr>
        <p:spPr>
          <a:xfrm>
            <a:off x="4141200" y="2438400"/>
            <a:ext cx="583200" cy="769441"/>
          </a:xfrm>
          <a:prstGeom prst="rect">
            <a:avLst/>
          </a:prstGeom>
          <a:noFill/>
        </p:spPr>
        <p:txBody>
          <a:bodyPr wrap="square" rtlCol="0">
            <a:spAutoFit/>
          </a:bodyPr>
          <a:lstStyle/>
          <a:p>
            <a:pPr algn="ctr"/>
            <a:r>
              <a:rPr lang="en-IN" sz="4400" dirty="0" smtClean="0">
                <a:solidFill>
                  <a:schemeClr val="tx1">
                    <a:lumMod val="50000"/>
                    <a:lumOff val="50000"/>
                  </a:schemeClr>
                </a:solidFill>
                <a:latin typeface="Segoe UI" panose="020B0502040204020203" pitchFamily="34" charset="0"/>
                <a:cs typeface="Segoe UI" panose="020B0502040204020203" pitchFamily="34" charset="0"/>
              </a:rPr>
              <a:t>+</a:t>
            </a:r>
            <a:endParaRPr lang="en-IN" sz="4400" dirty="0">
              <a:solidFill>
                <a:schemeClr val="tx1">
                  <a:lumMod val="50000"/>
                  <a:lumOff val="50000"/>
                </a:schemeClr>
              </a:solidFill>
              <a:latin typeface="Segoe UI" panose="020B0502040204020203" pitchFamily="34" charset="0"/>
              <a:cs typeface="Segoe UI" panose="020B0502040204020203" pitchFamily="34" charset="0"/>
            </a:endParaRPr>
          </a:p>
        </p:txBody>
      </p:sp>
      <p:sp>
        <p:nvSpPr>
          <p:cNvPr id="10" name="TextBox 9"/>
          <p:cNvSpPr txBox="1"/>
          <p:nvPr/>
        </p:nvSpPr>
        <p:spPr>
          <a:xfrm>
            <a:off x="6351000" y="2391490"/>
            <a:ext cx="583200" cy="769441"/>
          </a:xfrm>
          <a:prstGeom prst="rect">
            <a:avLst/>
          </a:prstGeom>
          <a:noFill/>
        </p:spPr>
        <p:txBody>
          <a:bodyPr wrap="square" rtlCol="0">
            <a:spAutoFit/>
          </a:bodyPr>
          <a:lstStyle/>
          <a:p>
            <a:pPr algn="ctr"/>
            <a:r>
              <a:rPr lang="en-IN" sz="4400" dirty="0" smtClean="0">
                <a:solidFill>
                  <a:schemeClr val="tx1">
                    <a:lumMod val="50000"/>
                    <a:lumOff val="50000"/>
                  </a:schemeClr>
                </a:solidFill>
                <a:latin typeface="Segoe UI" panose="020B0502040204020203" pitchFamily="34" charset="0"/>
                <a:cs typeface="Segoe UI" panose="020B0502040204020203" pitchFamily="34" charset="0"/>
              </a:rPr>
              <a:t>=</a:t>
            </a:r>
            <a:endParaRPr lang="en-IN" sz="4400" dirty="0">
              <a:solidFill>
                <a:schemeClr val="tx1">
                  <a:lumMod val="50000"/>
                  <a:lumOff val="50000"/>
                </a:schemeClr>
              </a:solidFill>
              <a:latin typeface="Segoe UI" panose="020B0502040204020203" pitchFamily="34" charset="0"/>
              <a:cs typeface="Segoe UI" panose="020B0502040204020203" pitchFamily="34" charset="0"/>
            </a:endParaRPr>
          </a:p>
        </p:txBody>
      </p:sp>
      <p:sp>
        <p:nvSpPr>
          <p:cNvPr id="11" name="TextBox 10"/>
          <p:cNvSpPr txBox="1"/>
          <p:nvPr/>
        </p:nvSpPr>
        <p:spPr>
          <a:xfrm>
            <a:off x="7010400" y="2514600"/>
            <a:ext cx="1295400" cy="584775"/>
          </a:xfrm>
          <a:prstGeom prst="rect">
            <a:avLst/>
          </a:prstGeom>
          <a:noFill/>
        </p:spPr>
        <p:txBody>
          <a:bodyPr wrap="square" rtlCol="0">
            <a:spAutoFit/>
          </a:bodyPr>
          <a:lstStyle/>
          <a:p>
            <a:pPr algn="ctr"/>
            <a:r>
              <a:rPr lang="en-IN" sz="3200" dirty="0" smtClean="0">
                <a:solidFill>
                  <a:srgbClr val="00CCCC"/>
                </a:solidFill>
                <a:latin typeface="Segoe UI" panose="020B0502040204020203" pitchFamily="34" charset="0"/>
                <a:cs typeface="Segoe UI" panose="020B0502040204020203" pitchFamily="34" charset="0"/>
              </a:rPr>
              <a:t>0.5%</a:t>
            </a:r>
            <a:endParaRPr lang="en-IN" sz="1400" dirty="0">
              <a:solidFill>
                <a:srgbClr val="00CCCC"/>
              </a:solidFill>
              <a:latin typeface="Segoe UI" panose="020B0502040204020203" pitchFamily="34" charset="0"/>
              <a:cs typeface="Segoe UI" panose="020B0502040204020203" pitchFamily="34" charset="0"/>
            </a:endParaRPr>
          </a:p>
        </p:txBody>
      </p:sp>
      <p:sp>
        <p:nvSpPr>
          <p:cNvPr id="12" name="TextBox 11"/>
          <p:cNvSpPr txBox="1"/>
          <p:nvPr/>
        </p:nvSpPr>
        <p:spPr>
          <a:xfrm>
            <a:off x="7162800" y="3037820"/>
            <a:ext cx="990600" cy="338554"/>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Total Fee</a:t>
            </a:r>
            <a:endParaRPr lang="en-IN" sz="1600" dirty="0">
              <a:solidFill>
                <a:srgbClr val="7C7C7C"/>
              </a:solidFill>
              <a:latin typeface="Segoe UI" panose="020B0502040204020203" pitchFamily="34" charset="0"/>
              <a:cs typeface="Segoe UI" panose="020B0502040204020203" pitchFamily="34" charset="0"/>
            </a:endParaRPr>
          </a:p>
        </p:txBody>
      </p:sp>
      <p:sp>
        <p:nvSpPr>
          <p:cNvPr id="13" name="TextBox 12"/>
          <p:cNvSpPr txBox="1"/>
          <p:nvPr/>
        </p:nvSpPr>
        <p:spPr>
          <a:xfrm>
            <a:off x="228600" y="4176117"/>
            <a:ext cx="3505200" cy="707886"/>
          </a:xfrm>
          <a:prstGeom prst="rect">
            <a:avLst/>
          </a:prstGeom>
          <a:noFill/>
        </p:spPr>
        <p:txBody>
          <a:bodyPr wrap="square" rtlCol="0">
            <a:spAutoFit/>
          </a:bodyPr>
          <a:lstStyle/>
          <a:p>
            <a:pPr algn="ctr"/>
            <a:r>
              <a:rPr lang="en-IN" sz="4000" dirty="0" smtClean="0">
                <a:solidFill>
                  <a:srgbClr val="00CCCC"/>
                </a:solidFill>
                <a:latin typeface="Segoe UI" panose="020B0502040204020203" pitchFamily="34" charset="0"/>
                <a:cs typeface="Segoe UI" panose="020B0502040204020203" pitchFamily="34" charset="0"/>
              </a:rPr>
              <a:t>LTV: 350 USD*</a:t>
            </a:r>
            <a:endParaRPr lang="en-IN" dirty="0">
              <a:solidFill>
                <a:srgbClr val="00CCCC"/>
              </a:solidFill>
              <a:latin typeface="Segoe UI" panose="020B0502040204020203" pitchFamily="34" charset="0"/>
              <a:cs typeface="Segoe UI" panose="020B0502040204020203" pitchFamily="34" charset="0"/>
            </a:endParaRPr>
          </a:p>
        </p:txBody>
      </p:sp>
      <p:sp>
        <p:nvSpPr>
          <p:cNvPr id="14" name="TextBox 13"/>
          <p:cNvSpPr txBox="1"/>
          <p:nvPr/>
        </p:nvSpPr>
        <p:spPr>
          <a:xfrm>
            <a:off x="228600" y="4884003"/>
            <a:ext cx="3505200" cy="584775"/>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0.5%/year * 2 years = 1% of 35K USD is life time value (LTV)</a:t>
            </a:r>
            <a:endParaRPr lang="en-IN" sz="1600" dirty="0">
              <a:solidFill>
                <a:srgbClr val="7C7C7C"/>
              </a:solidFill>
              <a:latin typeface="Segoe UI" panose="020B0502040204020203" pitchFamily="34" charset="0"/>
              <a:cs typeface="Segoe UI" panose="020B0502040204020203" pitchFamily="34" charset="0"/>
            </a:endParaRPr>
          </a:p>
        </p:txBody>
      </p:sp>
      <p:sp>
        <p:nvSpPr>
          <p:cNvPr id="15" name="TextBox 14"/>
          <p:cNvSpPr txBox="1"/>
          <p:nvPr/>
        </p:nvSpPr>
        <p:spPr>
          <a:xfrm>
            <a:off x="5105400" y="4176117"/>
            <a:ext cx="3657600" cy="707886"/>
          </a:xfrm>
          <a:prstGeom prst="rect">
            <a:avLst/>
          </a:prstGeom>
          <a:noFill/>
        </p:spPr>
        <p:txBody>
          <a:bodyPr wrap="square" rtlCol="0">
            <a:spAutoFit/>
          </a:bodyPr>
          <a:lstStyle/>
          <a:p>
            <a:pPr algn="ctr"/>
            <a:r>
              <a:rPr lang="en-IN" sz="4000" dirty="0" smtClean="0">
                <a:solidFill>
                  <a:srgbClr val="00CCCC"/>
                </a:solidFill>
                <a:latin typeface="Segoe UI" panose="020B0502040204020203" pitchFamily="34" charset="0"/>
                <a:cs typeface="Segoe UI" panose="020B0502040204020203" pitchFamily="34" charset="0"/>
              </a:rPr>
              <a:t>CAC: 175 USD*</a:t>
            </a:r>
            <a:endParaRPr lang="en-IN" dirty="0">
              <a:solidFill>
                <a:srgbClr val="00CCCC"/>
              </a:solidFill>
              <a:latin typeface="Segoe UI" panose="020B0502040204020203" pitchFamily="34" charset="0"/>
              <a:cs typeface="Segoe UI" panose="020B0502040204020203" pitchFamily="34" charset="0"/>
            </a:endParaRPr>
          </a:p>
        </p:txBody>
      </p:sp>
      <p:sp>
        <p:nvSpPr>
          <p:cNvPr id="16" name="TextBox 15"/>
          <p:cNvSpPr txBox="1"/>
          <p:nvPr/>
        </p:nvSpPr>
        <p:spPr>
          <a:xfrm>
            <a:off x="5181600" y="4884003"/>
            <a:ext cx="3505200" cy="830997"/>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HDFC: 0.19% on promotions + incentives. </a:t>
            </a:r>
            <a:r>
              <a:rPr lang="en-IN" sz="1600" dirty="0" err="1" smtClean="0">
                <a:solidFill>
                  <a:srgbClr val="7C7C7C"/>
                </a:solidFill>
                <a:latin typeface="Segoe UI" panose="020B0502040204020203" pitchFamily="34" charset="0"/>
                <a:cs typeface="Segoe UI" panose="020B0502040204020203" pitchFamily="34" charset="0"/>
              </a:rPr>
              <a:t>Wixifi</a:t>
            </a:r>
            <a:r>
              <a:rPr lang="en-IN" sz="1600" dirty="0" smtClean="0">
                <a:solidFill>
                  <a:srgbClr val="7C7C7C"/>
                </a:solidFill>
                <a:latin typeface="Segoe UI" panose="020B0502040204020203" pitchFamily="34" charset="0"/>
                <a:cs typeface="Segoe UI" panose="020B0502040204020203" pitchFamily="34" charset="0"/>
              </a:rPr>
              <a:t>: 0.5% with zero broker incentives as 100% online</a:t>
            </a:r>
            <a:endParaRPr lang="en-IN" sz="1600" dirty="0">
              <a:solidFill>
                <a:srgbClr val="7C7C7C"/>
              </a:solidFill>
              <a:latin typeface="Segoe UI" panose="020B0502040204020203" pitchFamily="34" charset="0"/>
              <a:cs typeface="Segoe UI" panose="020B0502040204020203" pitchFamily="34" charset="0"/>
            </a:endParaRPr>
          </a:p>
        </p:txBody>
      </p:sp>
      <p:sp>
        <p:nvSpPr>
          <p:cNvPr id="17" name="TextBox 16"/>
          <p:cNvSpPr txBox="1"/>
          <p:nvPr/>
        </p:nvSpPr>
        <p:spPr>
          <a:xfrm>
            <a:off x="381000" y="5867400"/>
            <a:ext cx="6400800" cy="338554"/>
          </a:xfrm>
          <a:prstGeom prst="rect">
            <a:avLst/>
          </a:prstGeom>
          <a:noFill/>
        </p:spPr>
        <p:txBody>
          <a:bodyPr wrap="square" rtlCol="0">
            <a:spAutoFit/>
          </a:bodyPr>
          <a:lstStyle/>
          <a:p>
            <a:r>
              <a:rPr lang="en-IN" sz="1600" dirty="0" smtClean="0">
                <a:solidFill>
                  <a:srgbClr val="7C7C7C"/>
                </a:solidFill>
                <a:latin typeface="Segoe UI" panose="020B0502040204020203" pitchFamily="34" charset="0"/>
                <a:cs typeface="Segoe UI" panose="020B0502040204020203" pitchFamily="34" charset="0"/>
              </a:rPr>
              <a:t>* Estimate based on assumptions</a:t>
            </a:r>
            <a:endParaRPr lang="en-IN" sz="1600" dirty="0">
              <a:solidFill>
                <a:srgbClr val="7C7C7C"/>
              </a:solidFill>
              <a:latin typeface="Segoe UI" panose="020B0502040204020203" pitchFamily="34" charset="0"/>
              <a:cs typeface="Segoe UI" panose="020B0502040204020203" pitchFamily="34" charset="0"/>
            </a:endParaRPr>
          </a:p>
        </p:txBody>
      </p:sp>
      <p:cxnSp>
        <p:nvCxnSpPr>
          <p:cNvPr id="18" name="Straight Connector 17"/>
          <p:cNvCxnSpPr/>
          <p:nvPr/>
        </p:nvCxnSpPr>
        <p:spPr>
          <a:xfrm>
            <a:off x="685800" y="3886200"/>
            <a:ext cx="7848600" cy="0"/>
          </a:xfrm>
          <a:prstGeom prst="line">
            <a:avLst/>
          </a:prstGeom>
          <a:ln w="349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886200" y="3276600"/>
            <a:ext cx="1143000" cy="2215991"/>
          </a:xfrm>
          <a:prstGeom prst="rect">
            <a:avLst/>
          </a:prstGeom>
          <a:noFill/>
        </p:spPr>
        <p:txBody>
          <a:bodyPr wrap="square" rtlCol="0">
            <a:spAutoFit/>
          </a:bodyPr>
          <a:lstStyle/>
          <a:p>
            <a:pPr algn="ctr"/>
            <a:r>
              <a:rPr lang="en-IN" sz="13800" dirty="0" smtClean="0">
                <a:solidFill>
                  <a:srgbClr val="00CCCC"/>
                </a:solidFill>
                <a:latin typeface="Segoe UI" panose="020B0502040204020203" pitchFamily="34" charset="0"/>
                <a:cs typeface="Segoe UI" panose="020B0502040204020203" pitchFamily="34" charset="0"/>
              </a:rPr>
              <a:t>&gt;</a:t>
            </a:r>
            <a:endParaRPr lang="en-IN" sz="6600" dirty="0">
              <a:solidFill>
                <a:srgbClr val="00CCCC"/>
              </a:solidFill>
              <a:latin typeface="Segoe UI" panose="020B0502040204020203" pitchFamily="34" charset="0"/>
              <a:cs typeface="Segoe UI" panose="020B0502040204020203"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Sales model</a:t>
            </a:r>
            <a:endParaRPr lang="en-US" dirty="0"/>
          </a:p>
        </p:txBody>
      </p:sp>
      <p:sp>
        <p:nvSpPr>
          <p:cNvPr id="4" name="Slide Number Placeholder 3"/>
          <p:cNvSpPr>
            <a:spLocks noGrp="1"/>
          </p:cNvSpPr>
          <p:nvPr>
            <p:ph type="sldNum" sz="quarter" idx="12"/>
          </p:nvPr>
        </p:nvSpPr>
        <p:spPr/>
        <p:txBody>
          <a:bodyPr/>
          <a:lstStyle/>
          <a:p>
            <a:fld id="{938D04DF-95F9-4D6F-962D-91C323B9B2FD}" type="slidenum">
              <a:rPr lang="en-US" smtClean="0"/>
              <a:pPr/>
              <a:t>11</a:t>
            </a:fld>
            <a:endParaRPr lang="en-US" dirty="0"/>
          </a:p>
        </p:txBody>
      </p:sp>
      <p:sp>
        <p:nvSpPr>
          <p:cNvPr id="5" name="TextBox 4"/>
          <p:cNvSpPr txBox="1"/>
          <p:nvPr/>
        </p:nvSpPr>
        <p:spPr>
          <a:xfrm>
            <a:off x="533400" y="1295400"/>
            <a:ext cx="1981200" cy="369332"/>
          </a:xfrm>
          <a:prstGeom prst="rect">
            <a:avLst/>
          </a:prstGeom>
          <a:noFill/>
        </p:spPr>
        <p:txBody>
          <a:bodyPr wrap="square" rtlCol="0">
            <a:spAutoFit/>
          </a:bodyPr>
          <a:lstStyle/>
          <a:p>
            <a:pPr algn="ctr"/>
            <a:r>
              <a:rPr lang="en-US" b="1" dirty="0" smtClean="0">
                <a:solidFill>
                  <a:schemeClr val="bg1">
                    <a:lumMod val="50000"/>
                  </a:schemeClr>
                </a:solidFill>
                <a:latin typeface="Segoe UI" pitchFamily="34" charset="0"/>
                <a:cs typeface="Segoe UI" pitchFamily="34" charset="0"/>
              </a:rPr>
              <a:t>INFORM</a:t>
            </a:r>
            <a:endParaRPr lang="en-US" b="1" dirty="0">
              <a:solidFill>
                <a:schemeClr val="bg1">
                  <a:lumMod val="50000"/>
                </a:schemeClr>
              </a:solidFill>
              <a:latin typeface="Segoe UI" pitchFamily="34" charset="0"/>
              <a:cs typeface="Segoe UI" pitchFamily="34" charset="0"/>
            </a:endParaRPr>
          </a:p>
        </p:txBody>
      </p:sp>
      <p:sp>
        <p:nvSpPr>
          <p:cNvPr id="6" name="TextBox 5"/>
          <p:cNvSpPr txBox="1"/>
          <p:nvPr/>
        </p:nvSpPr>
        <p:spPr>
          <a:xfrm>
            <a:off x="3352800" y="1295400"/>
            <a:ext cx="1981200" cy="369332"/>
          </a:xfrm>
          <a:prstGeom prst="rect">
            <a:avLst/>
          </a:prstGeom>
          <a:noFill/>
        </p:spPr>
        <p:txBody>
          <a:bodyPr wrap="square" rtlCol="0">
            <a:spAutoFit/>
          </a:bodyPr>
          <a:lstStyle/>
          <a:p>
            <a:pPr algn="ctr"/>
            <a:r>
              <a:rPr lang="en-US" b="1" dirty="0" smtClean="0">
                <a:solidFill>
                  <a:schemeClr val="bg1">
                    <a:lumMod val="50000"/>
                  </a:schemeClr>
                </a:solidFill>
                <a:latin typeface="Segoe UI" pitchFamily="34" charset="0"/>
                <a:cs typeface="Segoe UI" pitchFamily="34" charset="0"/>
              </a:rPr>
              <a:t>MARKET</a:t>
            </a:r>
            <a:endParaRPr lang="en-US" b="1" dirty="0">
              <a:solidFill>
                <a:schemeClr val="bg1">
                  <a:lumMod val="50000"/>
                </a:schemeClr>
              </a:solidFill>
              <a:latin typeface="Segoe UI" pitchFamily="34" charset="0"/>
              <a:cs typeface="Segoe UI" pitchFamily="34" charset="0"/>
            </a:endParaRPr>
          </a:p>
        </p:txBody>
      </p:sp>
      <p:sp>
        <p:nvSpPr>
          <p:cNvPr id="7" name="TextBox 6"/>
          <p:cNvSpPr txBox="1"/>
          <p:nvPr/>
        </p:nvSpPr>
        <p:spPr>
          <a:xfrm>
            <a:off x="6324600" y="1295400"/>
            <a:ext cx="1981200" cy="369332"/>
          </a:xfrm>
          <a:prstGeom prst="rect">
            <a:avLst/>
          </a:prstGeom>
          <a:noFill/>
        </p:spPr>
        <p:txBody>
          <a:bodyPr wrap="square" rtlCol="0">
            <a:spAutoFit/>
          </a:bodyPr>
          <a:lstStyle/>
          <a:p>
            <a:pPr algn="ctr"/>
            <a:r>
              <a:rPr lang="en-US" b="1" dirty="0" smtClean="0">
                <a:solidFill>
                  <a:schemeClr val="bg1">
                    <a:lumMod val="50000"/>
                  </a:schemeClr>
                </a:solidFill>
                <a:latin typeface="Segoe UI" pitchFamily="34" charset="0"/>
                <a:cs typeface="Segoe UI" pitchFamily="34" charset="0"/>
              </a:rPr>
              <a:t>FREE FEATURES</a:t>
            </a:r>
            <a:endParaRPr lang="en-US" b="1" dirty="0">
              <a:solidFill>
                <a:schemeClr val="bg1">
                  <a:lumMod val="50000"/>
                </a:schemeClr>
              </a:solidFill>
              <a:latin typeface="Segoe UI" pitchFamily="34" charset="0"/>
              <a:cs typeface="Segoe UI" pitchFamily="34" charset="0"/>
            </a:endParaRPr>
          </a:p>
        </p:txBody>
      </p:sp>
      <p:sp>
        <p:nvSpPr>
          <p:cNvPr id="8" name="TextBox 7"/>
          <p:cNvSpPr txBox="1"/>
          <p:nvPr/>
        </p:nvSpPr>
        <p:spPr>
          <a:xfrm>
            <a:off x="228600" y="1600200"/>
            <a:ext cx="2514600" cy="338554"/>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Spread passive investing</a:t>
            </a:r>
            <a:endParaRPr lang="en-IN" sz="1600" dirty="0">
              <a:solidFill>
                <a:srgbClr val="7C7C7C"/>
              </a:solidFill>
              <a:latin typeface="Segoe UI" panose="020B0502040204020203" pitchFamily="34" charset="0"/>
              <a:cs typeface="Segoe UI" panose="020B0502040204020203" pitchFamily="34" charset="0"/>
            </a:endParaRPr>
          </a:p>
        </p:txBody>
      </p:sp>
      <p:sp>
        <p:nvSpPr>
          <p:cNvPr id="9" name="TextBox 8"/>
          <p:cNvSpPr txBox="1"/>
          <p:nvPr/>
        </p:nvSpPr>
        <p:spPr>
          <a:xfrm>
            <a:off x="2971800" y="1600200"/>
            <a:ext cx="2895600" cy="338554"/>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Build trust &amp; traffic</a:t>
            </a:r>
          </a:p>
        </p:txBody>
      </p:sp>
      <p:sp>
        <p:nvSpPr>
          <p:cNvPr id="10" name="TextBox 9"/>
          <p:cNvSpPr txBox="1"/>
          <p:nvPr/>
        </p:nvSpPr>
        <p:spPr>
          <a:xfrm>
            <a:off x="6019800" y="1600200"/>
            <a:ext cx="1828800" cy="338554"/>
          </a:xfrm>
          <a:prstGeom prst="rect">
            <a:avLst/>
          </a:prstGeom>
          <a:noFill/>
        </p:spPr>
        <p:txBody>
          <a:bodyPr wrap="square" rtlCol="0">
            <a:spAutoFit/>
          </a:bodyPr>
          <a:lstStyle/>
          <a:p>
            <a:r>
              <a:rPr lang="en-IN" sz="1600" dirty="0" smtClean="0">
                <a:solidFill>
                  <a:srgbClr val="7C7C7C"/>
                </a:solidFill>
                <a:latin typeface="Segoe UI" panose="020B0502040204020203" pitchFamily="34" charset="0"/>
                <a:cs typeface="Segoe UI" panose="020B0502040204020203" pitchFamily="34" charset="0"/>
              </a:rPr>
              <a:t>Competitor traffic</a:t>
            </a:r>
            <a:endParaRPr lang="en-IN" sz="1600" dirty="0">
              <a:solidFill>
                <a:srgbClr val="7C7C7C"/>
              </a:solidFill>
              <a:latin typeface="Segoe UI" panose="020B0502040204020203" pitchFamily="34" charset="0"/>
              <a:cs typeface="Segoe UI" panose="020B0502040204020203" pitchFamily="34" charset="0"/>
            </a:endParaRPr>
          </a:p>
        </p:txBody>
      </p:sp>
      <p:sp>
        <p:nvSpPr>
          <p:cNvPr id="11" name="TextBox 10"/>
          <p:cNvSpPr txBox="1"/>
          <p:nvPr/>
        </p:nvSpPr>
        <p:spPr>
          <a:xfrm>
            <a:off x="304800" y="1978223"/>
            <a:ext cx="2514600" cy="307777"/>
          </a:xfrm>
          <a:prstGeom prst="rect">
            <a:avLst/>
          </a:prstGeom>
          <a:noFill/>
        </p:spPr>
        <p:txBody>
          <a:bodyPr wrap="square" rtlCol="0">
            <a:spAutoFit/>
          </a:bodyPr>
          <a:lstStyle/>
          <a:p>
            <a:r>
              <a:rPr lang="en-IN" sz="1400" b="1" dirty="0" smtClean="0">
                <a:solidFill>
                  <a:srgbClr val="7C7C7C"/>
                </a:solidFill>
                <a:latin typeface="Segoe UI" panose="020B0502040204020203" pitchFamily="34" charset="0"/>
                <a:cs typeface="Segoe UI" panose="020B0502040204020203" pitchFamily="34" charset="0"/>
              </a:rPr>
              <a:t>PR via </a:t>
            </a:r>
            <a:r>
              <a:rPr lang="en-IN" sz="1400" b="1" dirty="0" err="1" smtClean="0">
                <a:solidFill>
                  <a:srgbClr val="7C7C7C"/>
                </a:solidFill>
                <a:latin typeface="Segoe UI" panose="020B0502040204020203" pitchFamily="34" charset="0"/>
                <a:cs typeface="Segoe UI" panose="020B0502040204020203" pitchFamily="34" charset="0"/>
              </a:rPr>
              <a:t>Infographics</a:t>
            </a:r>
            <a:endParaRPr lang="en-IN" sz="1400" b="1" dirty="0">
              <a:solidFill>
                <a:srgbClr val="7C7C7C"/>
              </a:solidFill>
              <a:latin typeface="Segoe UI" panose="020B0502040204020203" pitchFamily="34" charset="0"/>
              <a:cs typeface="Segoe UI" panose="020B0502040204020203" pitchFamily="34" charset="0"/>
            </a:endParaRPr>
          </a:p>
        </p:txBody>
      </p:sp>
      <p:sp>
        <p:nvSpPr>
          <p:cNvPr id="12" name="TextBox 11"/>
          <p:cNvSpPr txBox="1"/>
          <p:nvPr/>
        </p:nvSpPr>
        <p:spPr>
          <a:xfrm>
            <a:off x="304800" y="3959423"/>
            <a:ext cx="2514600" cy="307777"/>
          </a:xfrm>
          <a:prstGeom prst="rect">
            <a:avLst/>
          </a:prstGeom>
          <a:noFill/>
        </p:spPr>
        <p:txBody>
          <a:bodyPr wrap="square" rtlCol="0">
            <a:spAutoFit/>
          </a:bodyPr>
          <a:lstStyle/>
          <a:p>
            <a:r>
              <a:rPr lang="en-IN" sz="1400" b="1" dirty="0" smtClean="0">
                <a:solidFill>
                  <a:srgbClr val="7C7C7C"/>
                </a:solidFill>
                <a:latin typeface="Segoe UI" panose="020B0502040204020203" pitchFamily="34" charset="0"/>
                <a:cs typeface="Segoe UI" panose="020B0502040204020203" pitchFamily="34" charset="0"/>
              </a:rPr>
              <a:t>Videos</a:t>
            </a:r>
            <a:endParaRPr lang="en-IN" sz="1400" b="1" dirty="0">
              <a:solidFill>
                <a:srgbClr val="7C7C7C"/>
              </a:solidFill>
              <a:latin typeface="Segoe UI" panose="020B0502040204020203" pitchFamily="34" charset="0"/>
              <a:cs typeface="Segoe UI" panose="020B0502040204020203" pitchFamily="34" charset="0"/>
            </a:endParaRPr>
          </a:p>
        </p:txBody>
      </p:sp>
      <p:pic>
        <p:nvPicPr>
          <p:cNvPr id="1026" name="Picture 2" descr="D:\Dropbox\Dropbox\Personal\Blog\Sales\Publicity\INFOgraphics\Passive vs Active\wIXFI - Take 3 - Passive vs Active - 20 Aug 2015.jpg"/>
          <p:cNvPicPr>
            <a:picLocks noChangeAspect="1" noChangeArrowheads="1"/>
          </p:cNvPicPr>
          <p:nvPr/>
        </p:nvPicPr>
        <p:blipFill>
          <a:blip r:embed="rId3" cstate="print"/>
          <a:srcRect/>
          <a:stretch>
            <a:fillRect/>
          </a:stretch>
        </p:blipFill>
        <p:spPr bwMode="auto">
          <a:xfrm>
            <a:off x="422275" y="2286001"/>
            <a:ext cx="2168525" cy="1549660"/>
          </a:xfrm>
          <a:prstGeom prst="rect">
            <a:avLst/>
          </a:prstGeom>
          <a:noFill/>
        </p:spPr>
      </p:pic>
      <p:pic>
        <p:nvPicPr>
          <p:cNvPr id="1027" name="Picture 3" descr="D:\Dropbox\Dropbox\Personal\Blog\Sales\Video\Decomex\Jargon.jpg"/>
          <p:cNvPicPr>
            <a:picLocks noChangeAspect="1" noChangeArrowheads="1"/>
          </p:cNvPicPr>
          <p:nvPr/>
        </p:nvPicPr>
        <p:blipFill>
          <a:blip r:embed="rId4" cstate="print"/>
          <a:srcRect/>
          <a:stretch>
            <a:fillRect/>
          </a:stretch>
        </p:blipFill>
        <p:spPr bwMode="auto">
          <a:xfrm>
            <a:off x="381000" y="4343400"/>
            <a:ext cx="2301631" cy="1219200"/>
          </a:xfrm>
          <a:prstGeom prst="rect">
            <a:avLst/>
          </a:prstGeom>
          <a:noFill/>
        </p:spPr>
      </p:pic>
      <p:sp>
        <p:nvSpPr>
          <p:cNvPr id="15" name="TextBox 14"/>
          <p:cNvSpPr txBox="1"/>
          <p:nvPr/>
        </p:nvSpPr>
        <p:spPr>
          <a:xfrm>
            <a:off x="3505200" y="2133600"/>
            <a:ext cx="2057400" cy="3323987"/>
          </a:xfrm>
          <a:prstGeom prst="rect">
            <a:avLst/>
          </a:prstGeom>
          <a:noFill/>
        </p:spPr>
        <p:txBody>
          <a:bodyPr wrap="square" rtlCol="0">
            <a:spAutoFit/>
          </a:bodyPr>
          <a:lstStyle/>
          <a:p>
            <a:r>
              <a:rPr lang="en-IN" sz="1400" b="1" dirty="0" smtClean="0">
                <a:solidFill>
                  <a:srgbClr val="7C7C7C"/>
                </a:solidFill>
                <a:latin typeface="Segoe UI" panose="020B0502040204020203" pitchFamily="34" charset="0"/>
                <a:cs typeface="Segoe UI" panose="020B0502040204020203" pitchFamily="34" charset="0"/>
              </a:rPr>
              <a:t>Driving traffic</a:t>
            </a:r>
          </a:p>
          <a:p>
            <a:r>
              <a:rPr lang="en-IN" sz="1400" dirty="0" smtClean="0">
                <a:solidFill>
                  <a:srgbClr val="7C7C7C"/>
                </a:solidFill>
                <a:latin typeface="Segoe UI" panose="020B0502040204020203" pitchFamily="34" charset="0"/>
                <a:cs typeface="Segoe UI" panose="020B0502040204020203" pitchFamily="34" charset="0"/>
              </a:rPr>
              <a:t>Google ads</a:t>
            </a:r>
          </a:p>
          <a:p>
            <a:r>
              <a:rPr lang="en-IN" sz="1400" dirty="0" smtClean="0">
                <a:solidFill>
                  <a:srgbClr val="7C7C7C"/>
                </a:solidFill>
                <a:latin typeface="Segoe UI" panose="020B0502040204020203" pitchFamily="34" charset="0"/>
                <a:cs typeface="Segoe UI" panose="020B0502040204020203" pitchFamily="34" charset="0"/>
              </a:rPr>
              <a:t>Social media</a:t>
            </a:r>
          </a:p>
          <a:p>
            <a:endParaRPr lang="en-IN" sz="1400" dirty="0" smtClean="0">
              <a:solidFill>
                <a:srgbClr val="7C7C7C"/>
              </a:solidFill>
              <a:latin typeface="Segoe UI" panose="020B0502040204020203" pitchFamily="34" charset="0"/>
              <a:cs typeface="Segoe UI" panose="020B0502040204020203" pitchFamily="34" charset="0"/>
            </a:endParaRPr>
          </a:p>
          <a:p>
            <a:endParaRPr lang="en-IN" sz="1400" dirty="0" smtClean="0">
              <a:solidFill>
                <a:srgbClr val="7C7C7C"/>
              </a:solidFill>
              <a:latin typeface="Segoe UI" panose="020B0502040204020203" pitchFamily="34" charset="0"/>
              <a:cs typeface="Segoe UI" panose="020B0502040204020203" pitchFamily="34" charset="0"/>
            </a:endParaRPr>
          </a:p>
          <a:p>
            <a:r>
              <a:rPr lang="en-IN" sz="1400" b="1" dirty="0" smtClean="0">
                <a:solidFill>
                  <a:srgbClr val="7C7C7C"/>
                </a:solidFill>
                <a:latin typeface="Segoe UI" panose="020B0502040204020203" pitchFamily="34" charset="0"/>
                <a:cs typeface="Segoe UI" panose="020B0502040204020203" pitchFamily="34" charset="0"/>
              </a:rPr>
              <a:t>Brand &amp; trust</a:t>
            </a:r>
          </a:p>
          <a:p>
            <a:r>
              <a:rPr lang="en-IN" sz="1400" dirty="0" smtClean="0">
                <a:solidFill>
                  <a:srgbClr val="7C7C7C"/>
                </a:solidFill>
                <a:latin typeface="Segoe UI" panose="020B0502040204020203" pitchFamily="34" charset="0"/>
                <a:cs typeface="Segoe UI" panose="020B0502040204020203" pitchFamily="34" charset="0"/>
              </a:rPr>
              <a:t>TV, newspaper, magazine Roadside, ads</a:t>
            </a:r>
          </a:p>
          <a:p>
            <a:endParaRPr lang="en-IN" sz="1400" dirty="0" smtClean="0">
              <a:solidFill>
                <a:srgbClr val="7C7C7C"/>
              </a:solidFill>
              <a:latin typeface="Segoe UI" panose="020B0502040204020203" pitchFamily="34" charset="0"/>
              <a:cs typeface="Segoe UI" panose="020B0502040204020203" pitchFamily="34" charset="0"/>
            </a:endParaRPr>
          </a:p>
          <a:p>
            <a:endParaRPr lang="en-IN" sz="1400" dirty="0" smtClean="0">
              <a:solidFill>
                <a:srgbClr val="7C7C7C"/>
              </a:solidFill>
              <a:latin typeface="Segoe UI" panose="020B0502040204020203" pitchFamily="34" charset="0"/>
              <a:cs typeface="Segoe UI" panose="020B0502040204020203" pitchFamily="34" charset="0"/>
            </a:endParaRPr>
          </a:p>
          <a:p>
            <a:r>
              <a:rPr lang="en-IN" sz="1400" b="1" dirty="0" smtClean="0">
                <a:solidFill>
                  <a:srgbClr val="7C7C7C"/>
                </a:solidFill>
                <a:latin typeface="Segoe UI" panose="020B0502040204020203" pitchFamily="34" charset="0"/>
                <a:cs typeface="Segoe UI" panose="020B0502040204020203" pitchFamily="34" charset="0"/>
              </a:rPr>
              <a:t>Focussed targeting</a:t>
            </a:r>
          </a:p>
          <a:p>
            <a:r>
              <a:rPr lang="en-IN" sz="1400" dirty="0" smtClean="0">
                <a:solidFill>
                  <a:srgbClr val="7C7C7C"/>
                </a:solidFill>
                <a:latin typeface="Segoe UI" panose="020B0502040204020203" pitchFamily="34" charset="0"/>
                <a:cs typeface="Segoe UI" panose="020B0502040204020203" pitchFamily="34" charset="0"/>
              </a:rPr>
              <a:t>Example: Specific real estate project buyers who lost money</a:t>
            </a:r>
          </a:p>
        </p:txBody>
      </p:sp>
      <p:sp>
        <p:nvSpPr>
          <p:cNvPr id="16" name="TextBox 15"/>
          <p:cNvSpPr txBox="1"/>
          <p:nvPr/>
        </p:nvSpPr>
        <p:spPr>
          <a:xfrm>
            <a:off x="6172200" y="2133600"/>
            <a:ext cx="2743200" cy="3323987"/>
          </a:xfrm>
          <a:prstGeom prst="rect">
            <a:avLst/>
          </a:prstGeom>
          <a:noFill/>
        </p:spPr>
        <p:txBody>
          <a:bodyPr wrap="square" rtlCol="0">
            <a:spAutoFit/>
          </a:bodyPr>
          <a:lstStyle/>
          <a:p>
            <a:r>
              <a:rPr lang="en-IN" sz="1400" b="1" dirty="0" smtClean="0">
                <a:solidFill>
                  <a:srgbClr val="7C7C7C"/>
                </a:solidFill>
                <a:latin typeface="Segoe UI" panose="020B0502040204020203" pitchFamily="34" charset="0"/>
                <a:cs typeface="Segoe UI" panose="020B0502040204020203" pitchFamily="34" charset="0"/>
              </a:rPr>
              <a:t>Fundamental tools</a:t>
            </a:r>
          </a:p>
          <a:p>
            <a:r>
              <a:rPr lang="en-IN" sz="1400" dirty="0" smtClean="0">
                <a:solidFill>
                  <a:srgbClr val="7C7C7C"/>
                </a:solidFill>
                <a:latin typeface="Segoe UI" panose="020B0502040204020203" pitchFamily="34" charset="0"/>
                <a:cs typeface="Segoe UI" panose="020B0502040204020203" pitchFamily="34" charset="0"/>
              </a:rPr>
              <a:t>Stock screeners, P/E graphs</a:t>
            </a:r>
          </a:p>
          <a:p>
            <a:r>
              <a:rPr lang="en-IN" sz="1400" dirty="0" smtClean="0">
                <a:solidFill>
                  <a:srgbClr val="7C7C7C"/>
                </a:solidFill>
                <a:latin typeface="Segoe UI" panose="020B0502040204020203" pitchFamily="34" charset="0"/>
                <a:cs typeface="Segoe UI" panose="020B0502040204020203" pitchFamily="34" charset="0"/>
              </a:rPr>
              <a:t>Unbiased visual news</a:t>
            </a:r>
          </a:p>
          <a:p>
            <a:endParaRPr lang="en-IN" sz="1400" dirty="0" smtClean="0">
              <a:solidFill>
                <a:srgbClr val="7C7C7C"/>
              </a:solidFill>
              <a:latin typeface="Segoe UI" panose="020B0502040204020203" pitchFamily="34" charset="0"/>
              <a:cs typeface="Segoe UI" panose="020B0502040204020203" pitchFamily="34" charset="0"/>
            </a:endParaRPr>
          </a:p>
          <a:p>
            <a:endParaRPr lang="en-IN" sz="1400" dirty="0" smtClean="0">
              <a:solidFill>
                <a:srgbClr val="7C7C7C"/>
              </a:solidFill>
              <a:latin typeface="Segoe UI" panose="020B0502040204020203" pitchFamily="34" charset="0"/>
              <a:cs typeface="Segoe UI" panose="020B0502040204020203" pitchFamily="34" charset="0"/>
            </a:endParaRPr>
          </a:p>
          <a:p>
            <a:r>
              <a:rPr lang="en-IN" sz="1400" b="1" dirty="0" smtClean="0">
                <a:solidFill>
                  <a:srgbClr val="7C7C7C"/>
                </a:solidFill>
                <a:latin typeface="Segoe UI" panose="020B0502040204020203" pitchFamily="34" charset="0"/>
                <a:cs typeface="Segoe UI" panose="020B0502040204020203" pitchFamily="34" charset="0"/>
              </a:rPr>
              <a:t>MFs, Prop &amp; FD investors</a:t>
            </a:r>
          </a:p>
          <a:p>
            <a:r>
              <a:rPr lang="en-IN" sz="1400" dirty="0" smtClean="0">
                <a:solidFill>
                  <a:srgbClr val="7C7C7C"/>
                </a:solidFill>
                <a:latin typeface="Segoe UI" panose="020B0502040204020203" pitchFamily="34" charset="0"/>
                <a:cs typeface="Segoe UI" panose="020B0502040204020203" pitchFamily="34" charset="0"/>
              </a:rPr>
              <a:t>Real estate news, Price charts, Fixed deposit screeners, Fund screeners</a:t>
            </a:r>
          </a:p>
          <a:p>
            <a:endParaRPr lang="en-IN" sz="1400" dirty="0" smtClean="0">
              <a:solidFill>
                <a:srgbClr val="7C7C7C"/>
              </a:solidFill>
              <a:latin typeface="Segoe UI" panose="020B0502040204020203" pitchFamily="34" charset="0"/>
              <a:cs typeface="Segoe UI" panose="020B0502040204020203" pitchFamily="34" charset="0"/>
            </a:endParaRPr>
          </a:p>
          <a:p>
            <a:endParaRPr lang="en-IN" sz="1400" dirty="0" smtClean="0">
              <a:solidFill>
                <a:srgbClr val="7C7C7C"/>
              </a:solidFill>
              <a:latin typeface="Segoe UI" panose="020B0502040204020203" pitchFamily="34" charset="0"/>
              <a:cs typeface="Segoe UI" panose="020B0502040204020203" pitchFamily="34" charset="0"/>
            </a:endParaRPr>
          </a:p>
          <a:p>
            <a:r>
              <a:rPr lang="en-IN" sz="1400" b="1" dirty="0" smtClean="0">
                <a:solidFill>
                  <a:srgbClr val="7C7C7C"/>
                </a:solidFill>
                <a:latin typeface="Segoe UI" panose="020B0502040204020203" pitchFamily="34" charset="0"/>
                <a:cs typeface="Segoe UI" panose="020B0502040204020203" pitchFamily="34" charset="0"/>
              </a:rPr>
              <a:t>Goal</a:t>
            </a:r>
          </a:p>
          <a:p>
            <a:r>
              <a:rPr lang="en-IN" sz="1400" dirty="0" smtClean="0">
                <a:solidFill>
                  <a:srgbClr val="7C7C7C"/>
                </a:solidFill>
                <a:latin typeface="Segoe UI" panose="020B0502040204020203" pitchFamily="34" charset="0"/>
                <a:cs typeface="Segoe UI" panose="020B0502040204020203" pitchFamily="34" charset="0"/>
              </a:rPr>
              <a:t>Get traffic from competition</a:t>
            </a:r>
          </a:p>
          <a:p>
            <a:r>
              <a:rPr lang="en-IN" sz="1400" dirty="0" smtClean="0">
                <a:solidFill>
                  <a:srgbClr val="7C7C7C"/>
                </a:solidFill>
                <a:latin typeface="Segoe UI" panose="020B0502040204020203" pitchFamily="34" charset="0"/>
                <a:cs typeface="Segoe UI" panose="020B0502040204020203" pitchFamily="34" charset="0"/>
              </a:rPr>
              <a:t>Convert to passive investing</a:t>
            </a:r>
          </a:p>
          <a:p>
            <a:r>
              <a:rPr lang="en-IN" sz="1400" dirty="0" smtClean="0">
                <a:solidFill>
                  <a:srgbClr val="7C7C7C"/>
                </a:solidFill>
                <a:latin typeface="Segoe UI" panose="020B0502040204020203" pitchFamily="34" charset="0"/>
                <a:cs typeface="Segoe UI" panose="020B0502040204020203" pitchFamily="34" charset="0"/>
              </a:rPr>
              <a:t>Sell </a:t>
            </a:r>
            <a:r>
              <a:rPr lang="en-IN" sz="1400" dirty="0" err="1" smtClean="0">
                <a:solidFill>
                  <a:srgbClr val="7C7C7C"/>
                </a:solidFill>
                <a:latin typeface="Segoe UI" panose="020B0502040204020203" pitchFamily="34" charset="0"/>
                <a:cs typeface="Segoe UI" panose="020B0502040204020203" pitchFamily="34" charset="0"/>
              </a:rPr>
              <a:t>Wixifi</a:t>
            </a:r>
            <a:r>
              <a:rPr lang="en-IN" sz="1400" dirty="0" smtClean="0">
                <a:solidFill>
                  <a:srgbClr val="7C7C7C"/>
                </a:solidFill>
                <a:latin typeface="Segoe UI" panose="020B0502040204020203" pitchFamily="34" charset="0"/>
                <a:cs typeface="Segoe UI" panose="020B0502040204020203" pitchFamily="34" charset="0"/>
              </a:rPr>
              <a:t> as best passive option</a:t>
            </a:r>
            <a:endParaRPr lang="en-IN" sz="1400" dirty="0">
              <a:solidFill>
                <a:srgbClr val="7C7C7C"/>
              </a:solidFill>
              <a:latin typeface="Segoe UI" panose="020B0502040204020203" pitchFamily="34" charset="0"/>
              <a:cs typeface="Segoe UI" panose="020B0502040204020203" pitchFamily="34" charset="0"/>
            </a:endParaRPr>
          </a:p>
        </p:txBody>
      </p:sp>
      <p:sp>
        <p:nvSpPr>
          <p:cNvPr id="17" name="TextBox 16"/>
          <p:cNvSpPr txBox="1"/>
          <p:nvPr/>
        </p:nvSpPr>
        <p:spPr>
          <a:xfrm>
            <a:off x="8077200" y="1600200"/>
            <a:ext cx="685800" cy="338554"/>
          </a:xfrm>
          <a:prstGeom prst="rect">
            <a:avLst/>
          </a:prstGeom>
          <a:noFill/>
        </p:spPr>
        <p:txBody>
          <a:bodyPr wrap="square" rtlCol="0">
            <a:spAutoFit/>
          </a:bodyPr>
          <a:lstStyle/>
          <a:p>
            <a:r>
              <a:rPr lang="en-IN" sz="1600" dirty="0" err="1" smtClean="0">
                <a:solidFill>
                  <a:srgbClr val="7C7C7C"/>
                </a:solidFill>
                <a:latin typeface="Segoe UI" panose="020B0502040204020203" pitchFamily="34" charset="0"/>
                <a:cs typeface="Segoe UI" panose="020B0502040204020203" pitchFamily="34" charset="0"/>
              </a:rPr>
              <a:t>Wixifi</a:t>
            </a:r>
            <a:endParaRPr lang="en-IN" sz="1600" dirty="0">
              <a:solidFill>
                <a:srgbClr val="7C7C7C"/>
              </a:solidFill>
              <a:latin typeface="Segoe UI" panose="020B0502040204020203" pitchFamily="34" charset="0"/>
              <a:cs typeface="Segoe UI" panose="020B0502040204020203" pitchFamily="34" charset="0"/>
            </a:endParaRPr>
          </a:p>
        </p:txBody>
      </p:sp>
      <p:cxnSp>
        <p:nvCxnSpPr>
          <p:cNvPr id="18" name="Straight Arrow Connector 17"/>
          <p:cNvCxnSpPr/>
          <p:nvPr/>
        </p:nvCxnSpPr>
        <p:spPr>
          <a:xfrm>
            <a:off x="7772400" y="1752600"/>
            <a:ext cx="304800" cy="0"/>
          </a:xfrm>
          <a:prstGeom prst="straightConnector1">
            <a:avLst/>
          </a:prstGeom>
          <a:ln w="2222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Competition</a:t>
            </a:r>
            <a:endParaRPr lang="en-US" dirty="0"/>
          </a:p>
        </p:txBody>
      </p:sp>
      <p:sp>
        <p:nvSpPr>
          <p:cNvPr id="4" name="Slide Number Placeholder 3"/>
          <p:cNvSpPr>
            <a:spLocks noGrp="1"/>
          </p:cNvSpPr>
          <p:nvPr>
            <p:ph type="sldNum" sz="quarter" idx="12"/>
          </p:nvPr>
        </p:nvSpPr>
        <p:spPr/>
        <p:txBody>
          <a:bodyPr/>
          <a:lstStyle/>
          <a:p>
            <a:fld id="{938D04DF-95F9-4D6F-962D-91C323B9B2FD}" type="slidenum">
              <a:rPr lang="en-US" smtClean="0"/>
              <a:pPr/>
              <a:t>12</a:t>
            </a:fld>
            <a:endParaRPr lang="en-US" dirty="0"/>
          </a:p>
        </p:txBody>
      </p:sp>
      <p:cxnSp>
        <p:nvCxnSpPr>
          <p:cNvPr id="6" name="Straight Arrow Connector 5"/>
          <p:cNvCxnSpPr/>
          <p:nvPr/>
        </p:nvCxnSpPr>
        <p:spPr>
          <a:xfrm flipV="1">
            <a:off x="4419600" y="1219200"/>
            <a:ext cx="0" cy="914400"/>
          </a:xfrm>
          <a:prstGeom prst="straightConnector1">
            <a:avLst/>
          </a:prstGeom>
          <a:ln w="2857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4419600" y="5410200"/>
            <a:ext cx="0" cy="914400"/>
          </a:xfrm>
          <a:prstGeom prst="straightConnector1">
            <a:avLst/>
          </a:prstGeom>
          <a:ln w="2857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6200000">
            <a:off x="8001000" y="3048000"/>
            <a:ext cx="0" cy="914400"/>
          </a:xfrm>
          <a:prstGeom prst="straightConnector1">
            <a:avLst/>
          </a:prstGeom>
          <a:ln w="2857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a:off x="1066800" y="3048001"/>
            <a:ext cx="0" cy="914400"/>
          </a:xfrm>
          <a:prstGeom prst="straightConnector1">
            <a:avLst/>
          </a:prstGeom>
          <a:ln w="2857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895600" y="838200"/>
            <a:ext cx="3048000" cy="338554"/>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Cheap =&gt; Better returns</a:t>
            </a:r>
          </a:p>
        </p:txBody>
      </p:sp>
      <p:sp>
        <p:nvSpPr>
          <p:cNvPr id="12" name="TextBox 11"/>
          <p:cNvSpPr txBox="1"/>
          <p:nvPr/>
        </p:nvSpPr>
        <p:spPr>
          <a:xfrm>
            <a:off x="3048000" y="6367046"/>
            <a:ext cx="2743200" cy="338554"/>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Expensive =&gt; Lower returns</a:t>
            </a:r>
          </a:p>
        </p:txBody>
      </p:sp>
      <p:sp>
        <p:nvSpPr>
          <p:cNvPr id="13" name="TextBox 12"/>
          <p:cNvSpPr txBox="1"/>
          <p:nvPr/>
        </p:nvSpPr>
        <p:spPr>
          <a:xfrm rot="16200000">
            <a:off x="-1290462" y="3345336"/>
            <a:ext cx="3309169" cy="338554"/>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Excessive Time =&gt; Complex</a:t>
            </a:r>
          </a:p>
        </p:txBody>
      </p:sp>
      <p:sp>
        <p:nvSpPr>
          <p:cNvPr id="14" name="TextBox 13"/>
          <p:cNvSpPr txBox="1"/>
          <p:nvPr/>
        </p:nvSpPr>
        <p:spPr>
          <a:xfrm rot="5400000" flipH="1">
            <a:off x="7293977" y="3374023"/>
            <a:ext cx="2819400" cy="338554"/>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Minimal Time =&gt; Simple</a:t>
            </a:r>
          </a:p>
        </p:txBody>
      </p:sp>
      <p:pic>
        <p:nvPicPr>
          <p:cNvPr id="16" name="Picture 15" descr="Wixifi - Email Signature Logo - 16 Aug 2015.png"/>
          <p:cNvPicPr>
            <a:picLocks noChangeAspect="1"/>
          </p:cNvPicPr>
          <p:nvPr/>
        </p:nvPicPr>
        <p:blipFill>
          <a:blip r:embed="rId3" cstate="print"/>
          <a:stretch>
            <a:fillRect/>
          </a:stretch>
        </p:blipFill>
        <p:spPr>
          <a:xfrm>
            <a:off x="6324600" y="1552787"/>
            <a:ext cx="1587415" cy="657013"/>
          </a:xfrm>
          <a:prstGeom prst="rect">
            <a:avLst/>
          </a:prstGeom>
        </p:spPr>
      </p:pic>
      <p:pic>
        <p:nvPicPr>
          <p:cNvPr id="3075" name="Picture 3" descr="D:\Dropbox\Dropbox\Personal\Blog\Financing\Wixifi\Competition\ValuePickr.png"/>
          <p:cNvPicPr>
            <a:picLocks noChangeAspect="1" noChangeArrowheads="1"/>
          </p:cNvPicPr>
          <p:nvPr/>
        </p:nvPicPr>
        <p:blipFill>
          <a:blip r:embed="rId4" cstate="print"/>
          <a:srcRect/>
          <a:stretch>
            <a:fillRect/>
          </a:stretch>
        </p:blipFill>
        <p:spPr bwMode="auto">
          <a:xfrm>
            <a:off x="1524000" y="1860030"/>
            <a:ext cx="990600" cy="366686"/>
          </a:xfrm>
          <a:prstGeom prst="rect">
            <a:avLst/>
          </a:prstGeom>
          <a:noFill/>
        </p:spPr>
      </p:pic>
      <p:pic>
        <p:nvPicPr>
          <p:cNvPr id="3076" name="Picture 4" descr="D:\Dropbox\Dropbox\Personal\Blog\Financing\Wixifi\Competition\ICICIdirect.com_logo.gif"/>
          <p:cNvPicPr>
            <a:picLocks noChangeAspect="1" noChangeArrowheads="1"/>
          </p:cNvPicPr>
          <p:nvPr/>
        </p:nvPicPr>
        <p:blipFill>
          <a:blip r:embed="rId5" cstate="print"/>
          <a:srcRect/>
          <a:stretch>
            <a:fillRect/>
          </a:stretch>
        </p:blipFill>
        <p:spPr bwMode="auto">
          <a:xfrm>
            <a:off x="1524000" y="2224504"/>
            <a:ext cx="990600" cy="247650"/>
          </a:xfrm>
          <a:prstGeom prst="rect">
            <a:avLst/>
          </a:prstGeom>
          <a:noFill/>
        </p:spPr>
      </p:pic>
      <p:pic>
        <p:nvPicPr>
          <p:cNvPr id="3077" name="Picture 5" descr="D:\Dropbox\Dropbox\Personal\Blog\Financing\Wixifi\Competition\HDFCMutualFund.jpg"/>
          <p:cNvPicPr>
            <a:picLocks noChangeAspect="1" noChangeArrowheads="1"/>
          </p:cNvPicPr>
          <p:nvPr/>
        </p:nvPicPr>
        <p:blipFill>
          <a:blip r:embed="rId6" cstate="print"/>
          <a:srcRect/>
          <a:stretch>
            <a:fillRect/>
          </a:stretch>
        </p:blipFill>
        <p:spPr bwMode="auto">
          <a:xfrm>
            <a:off x="3429000" y="4419600"/>
            <a:ext cx="1009650" cy="481525"/>
          </a:xfrm>
          <a:prstGeom prst="rect">
            <a:avLst/>
          </a:prstGeom>
          <a:noFill/>
        </p:spPr>
      </p:pic>
      <p:sp>
        <p:nvSpPr>
          <p:cNvPr id="20" name="TextBox 19"/>
          <p:cNvSpPr txBox="1"/>
          <p:nvPr/>
        </p:nvSpPr>
        <p:spPr>
          <a:xfrm>
            <a:off x="1295400" y="1524000"/>
            <a:ext cx="1524000" cy="338554"/>
          </a:xfrm>
          <a:prstGeom prst="rect">
            <a:avLst/>
          </a:prstGeom>
          <a:noFill/>
        </p:spPr>
        <p:txBody>
          <a:bodyPr wrap="square" rtlCol="0">
            <a:spAutoFit/>
          </a:bodyPr>
          <a:lstStyle/>
          <a:p>
            <a:pPr algn="ctr"/>
            <a:r>
              <a:rPr lang="en-IN" sz="1600" dirty="0" smtClean="0">
                <a:solidFill>
                  <a:srgbClr val="FC7C30"/>
                </a:solidFill>
                <a:latin typeface="Segoe UI" panose="020B0502040204020203" pitchFamily="34" charset="0"/>
                <a:cs typeface="Segoe UI" panose="020B0502040204020203" pitchFamily="34" charset="0"/>
              </a:rPr>
              <a:t>Direct Stocks</a:t>
            </a:r>
          </a:p>
        </p:txBody>
      </p:sp>
      <p:pic>
        <p:nvPicPr>
          <p:cNvPr id="3078" name="Picture 6" descr="D:\Dropbox\Dropbox\Personal\Blog\Financing\Wixifi\Competition\DLF.jpg"/>
          <p:cNvPicPr>
            <a:picLocks noChangeAspect="1" noChangeArrowheads="1"/>
          </p:cNvPicPr>
          <p:nvPr/>
        </p:nvPicPr>
        <p:blipFill>
          <a:blip r:embed="rId7" cstate="print"/>
          <a:srcRect/>
          <a:stretch>
            <a:fillRect/>
          </a:stretch>
        </p:blipFill>
        <p:spPr bwMode="auto">
          <a:xfrm>
            <a:off x="1676400" y="5029200"/>
            <a:ext cx="762000" cy="321922"/>
          </a:xfrm>
          <a:prstGeom prst="rect">
            <a:avLst/>
          </a:prstGeom>
          <a:noFill/>
        </p:spPr>
      </p:pic>
      <p:sp>
        <p:nvSpPr>
          <p:cNvPr id="22" name="TextBox 21"/>
          <p:cNvSpPr txBox="1"/>
          <p:nvPr/>
        </p:nvSpPr>
        <p:spPr>
          <a:xfrm>
            <a:off x="1295400" y="4572000"/>
            <a:ext cx="1524000" cy="338554"/>
          </a:xfrm>
          <a:prstGeom prst="rect">
            <a:avLst/>
          </a:prstGeom>
          <a:noFill/>
        </p:spPr>
        <p:txBody>
          <a:bodyPr wrap="square" rtlCol="0">
            <a:spAutoFit/>
          </a:bodyPr>
          <a:lstStyle/>
          <a:p>
            <a:pPr algn="ctr"/>
            <a:r>
              <a:rPr lang="en-IN" sz="1600" dirty="0" smtClean="0">
                <a:solidFill>
                  <a:srgbClr val="FC7C30"/>
                </a:solidFill>
                <a:latin typeface="Segoe UI" panose="020B0502040204020203" pitchFamily="34" charset="0"/>
                <a:cs typeface="Segoe UI" panose="020B0502040204020203" pitchFamily="34" charset="0"/>
              </a:rPr>
              <a:t>Real Estate</a:t>
            </a:r>
          </a:p>
        </p:txBody>
      </p:sp>
      <p:pic>
        <p:nvPicPr>
          <p:cNvPr id="3079" name="Picture 7" descr="D:\Dropbox\Dropbox\Personal\Blog\Financing\Wixifi\Competition\Raheja.jpg"/>
          <p:cNvPicPr>
            <a:picLocks noChangeAspect="1" noChangeArrowheads="1"/>
          </p:cNvPicPr>
          <p:nvPr/>
        </p:nvPicPr>
        <p:blipFill>
          <a:blip r:embed="rId8" cstate="print"/>
          <a:srcRect/>
          <a:stretch>
            <a:fillRect/>
          </a:stretch>
        </p:blipFill>
        <p:spPr bwMode="auto">
          <a:xfrm>
            <a:off x="1676401" y="5486402"/>
            <a:ext cx="761999" cy="249020"/>
          </a:xfrm>
          <a:prstGeom prst="rect">
            <a:avLst/>
          </a:prstGeom>
          <a:noFill/>
        </p:spPr>
      </p:pic>
      <p:pic>
        <p:nvPicPr>
          <p:cNvPr id="3080" name="Picture 8" descr="D:\Dropbox\Dropbox\Personal\Blog\Financing\Wixifi\Competition\HDFC-DEPOSITS.jpg"/>
          <p:cNvPicPr>
            <a:picLocks noChangeAspect="1" noChangeArrowheads="1"/>
          </p:cNvPicPr>
          <p:nvPr/>
        </p:nvPicPr>
        <p:blipFill>
          <a:blip r:embed="rId9" cstate="print"/>
          <a:srcRect/>
          <a:stretch>
            <a:fillRect/>
          </a:stretch>
        </p:blipFill>
        <p:spPr bwMode="auto">
          <a:xfrm>
            <a:off x="5493963" y="4876800"/>
            <a:ext cx="754437" cy="292400"/>
          </a:xfrm>
          <a:prstGeom prst="rect">
            <a:avLst/>
          </a:prstGeom>
          <a:noFill/>
        </p:spPr>
      </p:pic>
      <p:sp>
        <p:nvSpPr>
          <p:cNvPr id="25" name="TextBox 24"/>
          <p:cNvSpPr txBox="1"/>
          <p:nvPr/>
        </p:nvSpPr>
        <p:spPr>
          <a:xfrm>
            <a:off x="3200400" y="4038600"/>
            <a:ext cx="1524000" cy="338554"/>
          </a:xfrm>
          <a:prstGeom prst="rect">
            <a:avLst/>
          </a:prstGeom>
          <a:noFill/>
        </p:spPr>
        <p:txBody>
          <a:bodyPr wrap="square" rtlCol="0">
            <a:spAutoFit/>
          </a:bodyPr>
          <a:lstStyle/>
          <a:p>
            <a:pPr algn="ctr"/>
            <a:r>
              <a:rPr lang="en-IN" sz="1600" dirty="0" smtClean="0">
                <a:solidFill>
                  <a:srgbClr val="FC7C30"/>
                </a:solidFill>
                <a:latin typeface="Segoe UI" panose="020B0502040204020203" pitchFamily="34" charset="0"/>
                <a:cs typeface="Segoe UI" panose="020B0502040204020203" pitchFamily="34" charset="0"/>
              </a:rPr>
              <a:t>Mutual Funds</a:t>
            </a:r>
          </a:p>
        </p:txBody>
      </p:sp>
      <p:sp>
        <p:nvSpPr>
          <p:cNvPr id="26" name="TextBox 25"/>
          <p:cNvSpPr txBox="1"/>
          <p:nvPr/>
        </p:nvSpPr>
        <p:spPr>
          <a:xfrm>
            <a:off x="5181600" y="4495800"/>
            <a:ext cx="1524000" cy="338554"/>
          </a:xfrm>
          <a:prstGeom prst="rect">
            <a:avLst/>
          </a:prstGeom>
          <a:noFill/>
        </p:spPr>
        <p:txBody>
          <a:bodyPr wrap="square" rtlCol="0">
            <a:spAutoFit/>
          </a:bodyPr>
          <a:lstStyle/>
          <a:p>
            <a:pPr algn="ctr"/>
            <a:r>
              <a:rPr lang="en-IN" sz="1600" dirty="0" smtClean="0">
                <a:solidFill>
                  <a:srgbClr val="FC7C30"/>
                </a:solidFill>
                <a:latin typeface="Segoe UI" panose="020B0502040204020203" pitchFamily="34" charset="0"/>
                <a:cs typeface="Segoe UI" panose="020B0502040204020203" pitchFamily="34" charset="0"/>
              </a:rPr>
              <a:t>Fixed Deposits</a:t>
            </a:r>
          </a:p>
        </p:txBody>
      </p:sp>
      <p:pic>
        <p:nvPicPr>
          <p:cNvPr id="3081" name="Picture 9" descr="D:\Dropbox\Dropbox\Personal\Blog\Financing\Wixifi\Competition\SBI Deposit.jpg"/>
          <p:cNvPicPr>
            <a:picLocks noChangeAspect="1" noChangeArrowheads="1"/>
          </p:cNvPicPr>
          <p:nvPr/>
        </p:nvPicPr>
        <p:blipFill>
          <a:blip r:embed="rId10" cstate="print"/>
          <a:srcRect/>
          <a:stretch>
            <a:fillRect/>
          </a:stretch>
        </p:blipFill>
        <p:spPr bwMode="auto">
          <a:xfrm>
            <a:off x="6324600" y="4800600"/>
            <a:ext cx="533400" cy="458724"/>
          </a:xfrm>
          <a:prstGeom prst="rect">
            <a:avLst/>
          </a:prstGeom>
          <a:noFill/>
        </p:spPr>
      </p:pic>
      <p:pic>
        <p:nvPicPr>
          <p:cNvPr id="3082" name="Picture 10" descr="D:\Dropbox\Dropbox\Personal\Blog\Financing\Wixifi\Competition\ICICI Pru Logo.jpg"/>
          <p:cNvPicPr>
            <a:picLocks noChangeAspect="1" noChangeArrowheads="1"/>
          </p:cNvPicPr>
          <p:nvPr/>
        </p:nvPicPr>
        <p:blipFill>
          <a:blip r:embed="rId11" cstate="print"/>
          <a:srcRect/>
          <a:stretch>
            <a:fillRect/>
          </a:stretch>
        </p:blipFill>
        <p:spPr bwMode="auto">
          <a:xfrm>
            <a:off x="3582988" y="4953000"/>
            <a:ext cx="703262" cy="405043"/>
          </a:xfrm>
          <a:prstGeom prst="rect">
            <a:avLst/>
          </a:prstGeom>
          <a:noFill/>
        </p:spPr>
      </p:pic>
      <p:sp>
        <p:nvSpPr>
          <p:cNvPr id="29" name="TextBox 28"/>
          <p:cNvSpPr txBox="1"/>
          <p:nvPr/>
        </p:nvSpPr>
        <p:spPr>
          <a:xfrm>
            <a:off x="4419600" y="2861846"/>
            <a:ext cx="1524000" cy="338554"/>
          </a:xfrm>
          <a:prstGeom prst="rect">
            <a:avLst/>
          </a:prstGeom>
          <a:noFill/>
        </p:spPr>
        <p:txBody>
          <a:bodyPr wrap="square" rtlCol="0">
            <a:spAutoFit/>
          </a:bodyPr>
          <a:lstStyle/>
          <a:p>
            <a:pPr algn="ctr"/>
            <a:r>
              <a:rPr lang="en-IN" sz="1600" dirty="0" smtClean="0">
                <a:solidFill>
                  <a:srgbClr val="FC7C30"/>
                </a:solidFill>
                <a:latin typeface="Segoe UI" panose="020B0502040204020203" pitchFamily="34" charset="0"/>
                <a:cs typeface="Segoe UI" panose="020B0502040204020203" pitchFamily="34" charset="0"/>
              </a:rPr>
              <a:t>ETFs</a:t>
            </a:r>
          </a:p>
        </p:txBody>
      </p:sp>
      <p:pic>
        <p:nvPicPr>
          <p:cNvPr id="3084" name="Picture 12" descr="D:\Dropbox\Dropbox\Personal\Blog\Financing\Wixifi\Competition\GSBeES Logo.gif"/>
          <p:cNvPicPr>
            <a:picLocks noChangeAspect="1" noChangeArrowheads="1"/>
          </p:cNvPicPr>
          <p:nvPr/>
        </p:nvPicPr>
        <p:blipFill>
          <a:blip r:embed="rId12" cstate="print"/>
          <a:srcRect/>
          <a:stretch>
            <a:fillRect/>
          </a:stretch>
        </p:blipFill>
        <p:spPr bwMode="auto">
          <a:xfrm>
            <a:off x="4495800" y="3200400"/>
            <a:ext cx="1309687" cy="324333"/>
          </a:xfrm>
          <a:prstGeom prst="rect">
            <a:avLst/>
          </a:prstGeom>
          <a:noFill/>
        </p:spPr>
      </p:pic>
      <p:pic>
        <p:nvPicPr>
          <p:cNvPr id="3085" name="Picture 13" descr="D:\Dropbox\Dropbox\Personal\Blog\Financing\Wixifi\Competition\ETF MOStshares.jpg"/>
          <p:cNvPicPr>
            <a:picLocks noChangeAspect="1" noChangeArrowheads="1"/>
          </p:cNvPicPr>
          <p:nvPr/>
        </p:nvPicPr>
        <p:blipFill>
          <a:blip r:embed="rId13" cstate="print"/>
          <a:srcRect/>
          <a:stretch>
            <a:fillRect/>
          </a:stretch>
        </p:blipFill>
        <p:spPr bwMode="auto">
          <a:xfrm>
            <a:off x="4581525" y="3581400"/>
            <a:ext cx="1209675" cy="300416"/>
          </a:xfrm>
          <a:prstGeom prst="rect">
            <a:avLst/>
          </a:prstGeom>
          <a:noFill/>
        </p:spPr>
      </p:pic>
      <p:pic>
        <p:nvPicPr>
          <p:cNvPr id="1026" name="Picture 2" descr="D:\Dropbox\Dropbox\Personal\Blog\Financing\Wixifi\AV for Pitch Deck\scripbox.png"/>
          <p:cNvPicPr>
            <a:picLocks noChangeAspect="1" noChangeArrowheads="1"/>
          </p:cNvPicPr>
          <p:nvPr/>
        </p:nvPicPr>
        <p:blipFill>
          <a:blip r:embed="rId14" cstate="print"/>
          <a:srcRect/>
          <a:stretch>
            <a:fillRect/>
          </a:stretch>
        </p:blipFill>
        <p:spPr bwMode="auto">
          <a:xfrm>
            <a:off x="5562600" y="5562600"/>
            <a:ext cx="859735" cy="228600"/>
          </a:xfrm>
          <a:prstGeom prst="rect">
            <a:avLst/>
          </a:prstGeom>
          <a:noFill/>
        </p:spPr>
      </p:pic>
      <p:sp>
        <p:nvSpPr>
          <p:cNvPr id="30" name="TextBox 29"/>
          <p:cNvSpPr txBox="1"/>
          <p:nvPr/>
        </p:nvSpPr>
        <p:spPr>
          <a:xfrm>
            <a:off x="5257800" y="5257800"/>
            <a:ext cx="1676400" cy="338554"/>
          </a:xfrm>
          <a:prstGeom prst="rect">
            <a:avLst/>
          </a:prstGeom>
          <a:noFill/>
        </p:spPr>
        <p:txBody>
          <a:bodyPr wrap="square" rtlCol="0">
            <a:spAutoFit/>
          </a:bodyPr>
          <a:lstStyle/>
          <a:p>
            <a:pPr algn="ctr"/>
            <a:r>
              <a:rPr lang="en-IN" sz="1600" dirty="0" smtClean="0">
                <a:solidFill>
                  <a:srgbClr val="FC7C30"/>
                </a:solidFill>
                <a:latin typeface="Segoe UI" panose="020B0502040204020203" pitchFamily="34" charset="0"/>
                <a:cs typeface="Segoe UI" panose="020B0502040204020203" pitchFamily="34" charset="0"/>
              </a:rPr>
              <a:t>MF sales online</a:t>
            </a:r>
          </a:p>
        </p:txBody>
      </p:sp>
      <p:pic>
        <p:nvPicPr>
          <p:cNvPr id="1027" name="Picture 3" descr="D:\Dropbox\Dropbox\Personal\Blog\Financing\Wixifi\AV for Pitch Deck\FundsIndia.gif"/>
          <p:cNvPicPr>
            <a:picLocks noChangeAspect="1" noChangeArrowheads="1"/>
          </p:cNvPicPr>
          <p:nvPr/>
        </p:nvPicPr>
        <p:blipFill>
          <a:blip r:embed="rId15" cstate="print"/>
          <a:srcRect/>
          <a:stretch>
            <a:fillRect/>
          </a:stretch>
        </p:blipFill>
        <p:spPr bwMode="auto">
          <a:xfrm>
            <a:off x="5562600" y="5867400"/>
            <a:ext cx="762000" cy="19324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Competitive Advantage</a:t>
            </a:r>
            <a:endParaRPr lang="en-US" dirty="0"/>
          </a:p>
        </p:txBody>
      </p:sp>
      <p:sp>
        <p:nvSpPr>
          <p:cNvPr id="4" name="Slide Number Placeholder 3"/>
          <p:cNvSpPr>
            <a:spLocks noGrp="1"/>
          </p:cNvSpPr>
          <p:nvPr>
            <p:ph type="sldNum" sz="quarter" idx="12"/>
          </p:nvPr>
        </p:nvSpPr>
        <p:spPr/>
        <p:txBody>
          <a:bodyPr/>
          <a:lstStyle/>
          <a:p>
            <a:fld id="{938D04DF-95F9-4D6F-962D-91C323B9B2FD}" type="slidenum">
              <a:rPr lang="en-US" smtClean="0"/>
              <a:pPr/>
              <a:t>13</a:t>
            </a:fld>
            <a:endParaRPr lang="en-US" dirty="0"/>
          </a:p>
        </p:txBody>
      </p:sp>
      <p:sp>
        <p:nvSpPr>
          <p:cNvPr id="5" name="Rectangle 4"/>
          <p:cNvSpPr/>
          <p:nvPr/>
        </p:nvSpPr>
        <p:spPr>
          <a:xfrm>
            <a:off x="762000" y="1524000"/>
            <a:ext cx="1828800" cy="609600"/>
          </a:xfrm>
          <a:prstGeom prst="rect">
            <a:avLst/>
          </a:prstGeom>
          <a:solidFill>
            <a:srgbClr val="00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b="1" dirty="0" smtClean="0">
                <a:latin typeface="Segoe UI" pitchFamily="34" charset="0"/>
                <a:cs typeface="Segoe UI" pitchFamily="34" charset="0"/>
              </a:rPr>
              <a:t>1</a:t>
            </a:r>
            <a:r>
              <a:rPr lang="en-US" sz="1700" b="1" baseline="30000" dirty="0" smtClean="0">
                <a:latin typeface="Segoe UI" pitchFamily="34" charset="0"/>
                <a:cs typeface="Segoe UI" pitchFamily="34" charset="0"/>
              </a:rPr>
              <a:t>st</a:t>
            </a:r>
            <a:r>
              <a:rPr lang="en-US" sz="1700" b="1" dirty="0" smtClean="0">
                <a:latin typeface="Segoe UI" pitchFamily="34" charset="0"/>
                <a:cs typeface="Segoe UI" pitchFamily="34" charset="0"/>
              </a:rPr>
              <a:t> to Market</a:t>
            </a:r>
            <a:endParaRPr lang="en-US" sz="1700" b="1" dirty="0">
              <a:latin typeface="Segoe UI" pitchFamily="34" charset="0"/>
              <a:cs typeface="Segoe UI" pitchFamily="34" charset="0"/>
            </a:endParaRPr>
          </a:p>
        </p:txBody>
      </p:sp>
      <p:sp>
        <p:nvSpPr>
          <p:cNvPr id="6" name="Rectangle 5"/>
          <p:cNvSpPr/>
          <p:nvPr/>
        </p:nvSpPr>
        <p:spPr>
          <a:xfrm>
            <a:off x="3581400" y="1524000"/>
            <a:ext cx="1828800" cy="609600"/>
          </a:xfrm>
          <a:prstGeom prst="rect">
            <a:avLst/>
          </a:prstGeom>
          <a:solidFill>
            <a:srgbClr val="00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b="1" dirty="0" smtClean="0">
                <a:latin typeface="Segoe UI" pitchFamily="34" charset="0"/>
                <a:cs typeface="Segoe UI" pitchFamily="34" charset="0"/>
              </a:rPr>
              <a:t>Simple</a:t>
            </a:r>
            <a:endParaRPr lang="en-US" sz="1700" b="1" dirty="0">
              <a:latin typeface="Segoe UI" pitchFamily="34" charset="0"/>
              <a:cs typeface="Segoe UI" pitchFamily="34" charset="0"/>
            </a:endParaRPr>
          </a:p>
        </p:txBody>
      </p:sp>
      <p:sp>
        <p:nvSpPr>
          <p:cNvPr id="7" name="Rectangle 6"/>
          <p:cNvSpPr/>
          <p:nvPr/>
        </p:nvSpPr>
        <p:spPr>
          <a:xfrm>
            <a:off x="6477000" y="1524000"/>
            <a:ext cx="1828800" cy="609600"/>
          </a:xfrm>
          <a:prstGeom prst="rect">
            <a:avLst/>
          </a:prstGeom>
          <a:solidFill>
            <a:srgbClr val="00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b="1" dirty="0" smtClean="0">
                <a:latin typeface="Segoe UI" pitchFamily="34" charset="0"/>
                <a:cs typeface="Segoe UI" pitchFamily="34" charset="0"/>
              </a:rPr>
              <a:t>Lower Fees</a:t>
            </a:r>
            <a:endParaRPr lang="en-US" sz="1700" b="1" dirty="0">
              <a:latin typeface="Segoe UI" pitchFamily="34" charset="0"/>
              <a:cs typeface="Segoe UI" pitchFamily="34" charset="0"/>
            </a:endParaRPr>
          </a:p>
        </p:txBody>
      </p:sp>
      <p:sp>
        <p:nvSpPr>
          <p:cNvPr id="8" name="Rectangle 7"/>
          <p:cNvSpPr/>
          <p:nvPr/>
        </p:nvSpPr>
        <p:spPr>
          <a:xfrm>
            <a:off x="6477000" y="3581400"/>
            <a:ext cx="1828800" cy="609600"/>
          </a:xfrm>
          <a:prstGeom prst="rect">
            <a:avLst/>
          </a:prstGeom>
          <a:solidFill>
            <a:srgbClr val="00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b="1" dirty="0">
                <a:latin typeface="Segoe UI" pitchFamily="34" charset="0"/>
                <a:cs typeface="Segoe UI" pitchFamily="34" charset="0"/>
              </a:rPr>
              <a:t>Regulations</a:t>
            </a:r>
          </a:p>
        </p:txBody>
      </p:sp>
      <p:sp>
        <p:nvSpPr>
          <p:cNvPr id="9" name="Rectangle 8"/>
          <p:cNvSpPr/>
          <p:nvPr/>
        </p:nvSpPr>
        <p:spPr>
          <a:xfrm>
            <a:off x="3581400" y="3581400"/>
            <a:ext cx="1828800" cy="609600"/>
          </a:xfrm>
          <a:prstGeom prst="rect">
            <a:avLst/>
          </a:prstGeom>
          <a:solidFill>
            <a:srgbClr val="00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b="1" dirty="0" smtClean="0">
                <a:latin typeface="Segoe UI" pitchFamily="34" charset="0"/>
                <a:cs typeface="Segoe UI" pitchFamily="34" charset="0"/>
              </a:rPr>
              <a:t>Service</a:t>
            </a:r>
            <a:endParaRPr lang="en-US" sz="1700" b="1" dirty="0">
              <a:latin typeface="Segoe UI" pitchFamily="34" charset="0"/>
              <a:cs typeface="Segoe UI" pitchFamily="34" charset="0"/>
            </a:endParaRPr>
          </a:p>
        </p:txBody>
      </p:sp>
      <p:sp>
        <p:nvSpPr>
          <p:cNvPr id="10" name="Rectangle 9"/>
          <p:cNvSpPr/>
          <p:nvPr/>
        </p:nvSpPr>
        <p:spPr>
          <a:xfrm>
            <a:off x="762000" y="3581400"/>
            <a:ext cx="1828800" cy="609600"/>
          </a:xfrm>
          <a:prstGeom prst="rect">
            <a:avLst/>
          </a:prstGeom>
          <a:solidFill>
            <a:srgbClr val="00CC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700" b="1" dirty="0" smtClean="0">
                <a:latin typeface="Segoe UI" pitchFamily="34" charset="0"/>
                <a:cs typeface="Segoe UI" pitchFamily="34" charset="0"/>
              </a:rPr>
              <a:t>Technology</a:t>
            </a:r>
            <a:endParaRPr lang="en-US" sz="1700" b="1" dirty="0">
              <a:latin typeface="Segoe UI" pitchFamily="34" charset="0"/>
              <a:cs typeface="Segoe UI" pitchFamily="34" charset="0"/>
            </a:endParaRPr>
          </a:p>
        </p:txBody>
      </p:sp>
      <p:sp>
        <p:nvSpPr>
          <p:cNvPr id="11" name="TextBox 10"/>
          <p:cNvSpPr txBox="1"/>
          <p:nvPr/>
        </p:nvSpPr>
        <p:spPr>
          <a:xfrm>
            <a:off x="762000" y="2133600"/>
            <a:ext cx="1828800" cy="830997"/>
          </a:xfrm>
          <a:prstGeom prst="rect">
            <a:avLst/>
          </a:prstGeom>
          <a:noFill/>
        </p:spPr>
        <p:txBody>
          <a:bodyPr wrap="square" rtlCol="0">
            <a:spAutoFit/>
          </a:bodyPr>
          <a:lstStyle/>
          <a:p>
            <a:pPr algn="ctr"/>
            <a:r>
              <a:rPr lang="en-IN" sz="1200" dirty="0" smtClean="0">
                <a:solidFill>
                  <a:srgbClr val="7C7C7C"/>
                </a:solidFill>
                <a:latin typeface="Segoe UI" panose="020B0502040204020203" pitchFamily="34" charset="0"/>
                <a:cs typeface="Segoe UI" panose="020B0502040204020203" pitchFamily="34" charset="0"/>
              </a:rPr>
              <a:t>More time to establish brand</a:t>
            </a:r>
            <a:r>
              <a:rPr lang="en-IN" sz="1200" dirty="0">
                <a:solidFill>
                  <a:srgbClr val="7C7C7C"/>
                </a:solidFill>
                <a:latin typeface="Segoe UI" panose="020B0502040204020203" pitchFamily="34" charset="0"/>
                <a:cs typeface="Segoe UI" panose="020B0502040204020203" pitchFamily="34" charset="0"/>
              </a:rPr>
              <a:t> </a:t>
            </a:r>
            <a:r>
              <a:rPr lang="en-IN" sz="1200" dirty="0" smtClean="0">
                <a:solidFill>
                  <a:srgbClr val="7C7C7C"/>
                </a:solidFill>
                <a:latin typeface="Segoe UI" panose="020B0502040204020203" pitchFamily="34" charset="0"/>
                <a:cs typeface="Segoe UI" panose="020B0502040204020203" pitchFamily="34" charset="0"/>
              </a:rPr>
              <a:t>– once established will have a moat</a:t>
            </a:r>
          </a:p>
        </p:txBody>
      </p:sp>
      <p:sp>
        <p:nvSpPr>
          <p:cNvPr id="12" name="TextBox 11"/>
          <p:cNvSpPr txBox="1"/>
          <p:nvPr/>
        </p:nvSpPr>
        <p:spPr>
          <a:xfrm>
            <a:off x="3581400" y="2133600"/>
            <a:ext cx="1828800" cy="1015663"/>
          </a:xfrm>
          <a:prstGeom prst="rect">
            <a:avLst/>
          </a:prstGeom>
          <a:noFill/>
        </p:spPr>
        <p:txBody>
          <a:bodyPr wrap="square" rtlCol="0">
            <a:spAutoFit/>
          </a:bodyPr>
          <a:lstStyle/>
          <a:p>
            <a:pPr algn="ctr"/>
            <a:r>
              <a:rPr lang="en-IN" sz="1200" dirty="0" smtClean="0">
                <a:solidFill>
                  <a:srgbClr val="7C7C7C"/>
                </a:solidFill>
                <a:latin typeface="Segoe UI" panose="020B0502040204020203" pitchFamily="34" charset="0"/>
                <a:cs typeface="Segoe UI" panose="020B0502040204020203" pitchFamily="34" charset="0"/>
              </a:rPr>
              <a:t>Transfer money and click invest.</a:t>
            </a:r>
            <a:endParaRPr lang="en-IN" sz="1200" dirty="0">
              <a:solidFill>
                <a:srgbClr val="7C7C7C"/>
              </a:solidFill>
              <a:latin typeface="Segoe UI" panose="020B0502040204020203" pitchFamily="34" charset="0"/>
              <a:cs typeface="Segoe UI" panose="020B0502040204020203" pitchFamily="34" charset="0"/>
            </a:endParaRPr>
          </a:p>
          <a:p>
            <a:pPr algn="ctr"/>
            <a:r>
              <a:rPr lang="en-IN" sz="1200" dirty="0" smtClean="0">
                <a:solidFill>
                  <a:srgbClr val="7C7C7C"/>
                </a:solidFill>
                <a:latin typeface="Segoe UI" panose="020B0502040204020203" pitchFamily="34" charset="0"/>
                <a:cs typeface="Segoe UI" panose="020B0502040204020203" pitchFamily="34" charset="0"/>
              </a:rPr>
              <a:t>5 minutes per month.</a:t>
            </a:r>
          </a:p>
          <a:p>
            <a:pPr algn="ctr"/>
            <a:r>
              <a:rPr lang="en-IN" sz="1200" dirty="0" smtClean="0">
                <a:solidFill>
                  <a:srgbClr val="7C7C7C"/>
                </a:solidFill>
                <a:latin typeface="Segoe UI" panose="020B0502040204020203" pitchFamily="34" charset="0"/>
                <a:cs typeface="Segoe UI" panose="020B0502040204020203" pitchFamily="34" charset="0"/>
              </a:rPr>
              <a:t>No long reports or stock analysis.</a:t>
            </a:r>
          </a:p>
        </p:txBody>
      </p:sp>
      <p:sp>
        <p:nvSpPr>
          <p:cNvPr id="13" name="TextBox 12"/>
          <p:cNvSpPr txBox="1"/>
          <p:nvPr/>
        </p:nvSpPr>
        <p:spPr>
          <a:xfrm>
            <a:off x="6400800" y="2133600"/>
            <a:ext cx="1981200" cy="646331"/>
          </a:xfrm>
          <a:prstGeom prst="rect">
            <a:avLst/>
          </a:prstGeom>
          <a:noFill/>
        </p:spPr>
        <p:txBody>
          <a:bodyPr wrap="square" rtlCol="0">
            <a:spAutoFit/>
          </a:bodyPr>
          <a:lstStyle/>
          <a:p>
            <a:pPr algn="ctr"/>
            <a:r>
              <a:rPr lang="en-IN" sz="1200" dirty="0" smtClean="0">
                <a:solidFill>
                  <a:srgbClr val="7C7C7C"/>
                </a:solidFill>
                <a:latin typeface="Segoe UI" panose="020B0502040204020203" pitchFamily="34" charset="0"/>
                <a:cs typeface="Segoe UI" panose="020B0502040204020203" pitchFamily="34" charset="0"/>
              </a:rPr>
              <a:t>0.3% </a:t>
            </a:r>
            <a:r>
              <a:rPr lang="en-IN" sz="1200" dirty="0" smtClean="0">
                <a:solidFill>
                  <a:srgbClr val="7C7C7C"/>
                </a:solidFill>
                <a:latin typeface="Segoe UI" panose="020B0502040204020203" pitchFamily="34" charset="0"/>
                <a:cs typeface="Segoe UI" panose="020B0502040204020203" pitchFamily="34" charset="0"/>
              </a:rPr>
              <a:t>fee vs</a:t>
            </a:r>
          </a:p>
          <a:p>
            <a:pPr algn="ctr"/>
            <a:r>
              <a:rPr lang="en-IN" sz="1200" dirty="0" smtClean="0">
                <a:solidFill>
                  <a:srgbClr val="7C7C7C"/>
                </a:solidFill>
                <a:latin typeface="Segoe UI" panose="020B0502040204020203" pitchFamily="34" charset="0"/>
                <a:cs typeface="Segoe UI" panose="020B0502040204020203" pitchFamily="34" charset="0"/>
              </a:rPr>
              <a:t>2% for mutual funds</a:t>
            </a:r>
          </a:p>
          <a:p>
            <a:pPr algn="ctr"/>
            <a:r>
              <a:rPr lang="en-IN" sz="1200" dirty="0" smtClean="0">
                <a:solidFill>
                  <a:srgbClr val="7C7C7C"/>
                </a:solidFill>
                <a:latin typeface="Segoe UI" panose="020B0502040204020203" pitchFamily="34" charset="0"/>
                <a:cs typeface="Segoe UI" panose="020B0502040204020203" pitchFamily="34" charset="0"/>
              </a:rPr>
              <a:t>2%+20% for hedge funds</a:t>
            </a:r>
          </a:p>
        </p:txBody>
      </p:sp>
      <p:sp>
        <p:nvSpPr>
          <p:cNvPr id="14" name="TextBox 13"/>
          <p:cNvSpPr txBox="1"/>
          <p:nvPr/>
        </p:nvSpPr>
        <p:spPr>
          <a:xfrm>
            <a:off x="6477000" y="4214336"/>
            <a:ext cx="1828800" cy="830997"/>
          </a:xfrm>
          <a:prstGeom prst="rect">
            <a:avLst/>
          </a:prstGeom>
          <a:noFill/>
        </p:spPr>
        <p:txBody>
          <a:bodyPr wrap="square" rtlCol="0">
            <a:spAutoFit/>
          </a:bodyPr>
          <a:lstStyle/>
          <a:p>
            <a:pPr algn="ctr"/>
            <a:r>
              <a:rPr lang="en-IN" sz="1200" dirty="0">
                <a:solidFill>
                  <a:srgbClr val="7C7C7C"/>
                </a:solidFill>
                <a:latin typeface="Segoe UI" panose="020B0502040204020203" pitchFamily="34" charset="0"/>
                <a:cs typeface="Segoe UI" panose="020B0502040204020203" pitchFamily="34" charset="0"/>
              </a:rPr>
              <a:t>Lots of regulations that need to be complied with – We are ahead on this curve</a:t>
            </a:r>
          </a:p>
        </p:txBody>
      </p:sp>
      <p:sp>
        <p:nvSpPr>
          <p:cNvPr id="15" name="TextBox 14"/>
          <p:cNvSpPr txBox="1"/>
          <p:nvPr/>
        </p:nvSpPr>
        <p:spPr>
          <a:xfrm>
            <a:off x="3581400" y="4230469"/>
            <a:ext cx="1828800" cy="830997"/>
          </a:xfrm>
          <a:prstGeom prst="rect">
            <a:avLst/>
          </a:prstGeom>
          <a:noFill/>
        </p:spPr>
        <p:txBody>
          <a:bodyPr wrap="square" rtlCol="0">
            <a:spAutoFit/>
          </a:bodyPr>
          <a:lstStyle/>
          <a:p>
            <a:r>
              <a:rPr lang="en-IN" sz="1200" dirty="0" smtClean="0">
                <a:solidFill>
                  <a:srgbClr val="7C7C7C"/>
                </a:solidFill>
                <a:latin typeface="Segoe UI" panose="020B0502040204020203" pitchFamily="34" charset="0"/>
                <a:cs typeface="Segoe UI" panose="020B0502040204020203" pitchFamily="34" charset="0"/>
              </a:rPr>
              <a:t>24x7 chat + phone service – No one has time to invest during market hours</a:t>
            </a:r>
          </a:p>
        </p:txBody>
      </p:sp>
      <p:sp>
        <p:nvSpPr>
          <p:cNvPr id="16" name="TextBox 15"/>
          <p:cNvSpPr txBox="1"/>
          <p:nvPr/>
        </p:nvSpPr>
        <p:spPr>
          <a:xfrm>
            <a:off x="762000" y="4191000"/>
            <a:ext cx="1828800" cy="1015663"/>
          </a:xfrm>
          <a:prstGeom prst="rect">
            <a:avLst/>
          </a:prstGeom>
          <a:noFill/>
        </p:spPr>
        <p:txBody>
          <a:bodyPr wrap="square" rtlCol="0">
            <a:spAutoFit/>
          </a:bodyPr>
          <a:lstStyle/>
          <a:p>
            <a:r>
              <a:rPr lang="en-IN" sz="1200" dirty="0" smtClean="0">
                <a:solidFill>
                  <a:srgbClr val="7C7C7C"/>
                </a:solidFill>
                <a:latin typeface="Segoe UI" panose="020B0502040204020203" pitchFamily="34" charset="0"/>
                <a:cs typeface="Segoe UI" panose="020B0502040204020203" pitchFamily="34" charset="0"/>
              </a:rPr>
              <a:t>Fully automated.</a:t>
            </a:r>
          </a:p>
          <a:p>
            <a:r>
              <a:rPr lang="en-IN" sz="1200" dirty="0" smtClean="0">
                <a:solidFill>
                  <a:srgbClr val="7C7C7C"/>
                </a:solidFill>
                <a:latin typeface="Segoe UI" panose="020B0502040204020203" pitchFamily="34" charset="0"/>
                <a:cs typeface="Segoe UI" panose="020B0502040204020203" pitchFamily="34" charset="0"/>
              </a:rPr>
              <a:t>User does not have to think about the details.</a:t>
            </a:r>
          </a:p>
          <a:p>
            <a:r>
              <a:rPr lang="en-IN" sz="1200" dirty="0" smtClean="0">
                <a:solidFill>
                  <a:srgbClr val="7C7C7C"/>
                </a:solidFill>
                <a:latin typeface="Segoe UI" panose="020B0502040204020203" pitchFamily="34" charset="0"/>
                <a:cs typeface="Segoe UI" panose="020B0502040204020203" pitchFamily="34" charset="0"/>
              </a:rPr>
              <a:t>Tax optimized.</a:t>
            </a:r>
          </a:p>
          <a:p>
            <a:r>
              <a:rPr lang="en-IN" sz="1200" dirty="0" smtClean="0">
                <a:solidFill>
                  <a:srgbClr val="7C7C7C"/>
                </a:solidFill>
                <a:latin typeface="Segoe UI" panose="020B0502040204020203" pitchFamily="34" charset="0"/>
                <a:cs typeface="Segoe UI" panose="020B0502040204020203" pitchFamily="34" charset="0"/>
              </a:rPr>
              <a:t>Timely rebalancing.</a:t>
            </a:r>
          </a:p>
        </p:txBody>
      </p:sp>
      <p:sp>
        <p:nvSpPr>
          <p:cNvPr id="17" name="TextBox 16"/>
          <p:cNvSpPr txBox="1"/>
          <p:nvPr/>
        </p:nvSpPr>
        <p:spPr>
          <a:xfrm>
            <a:off x="1676400" y="5257800"/>
            <a:ext cx="5638800" cy="707886"/>
          </a:xfrm>
          <a:prstGeom prst="rect">
            <a:avLst/>
          </a:prstGeom>
          <a:noFill/>
        </p:spPr>
        <p:txBody>
          <a:bodyPr wrap="square" rtlCol="0">
            <a:spAutoFit/>
          </a:bodyPr>
          <a:lstStyle/>
          <a:p>
            <a:pPr algn="ctr"/>
            <a:r>
              <a:rPr lang="en-IN" sz="4000" dirty="0" smtClean="0">
                <a:solidFill>
                  <a:srgbClr val="00CCCC"/>
                </a:solidFill>
                <a:latin typeface="Segoe UI" panose="020B0502040204020203" pitchFamily="34" charset="0"/>
                <a:cs typeface="Segoe UI" panose="020B0502040204020203" pitchFamily="34" charset="0"/>
              </a:rPr>
              <a:t>2.5x over 20 years</a:t>
            </a:r>
            <a:endParaRPr lang="en-IN" dirty="0">
              <a:solidFill>
                <a:srgbClr val="00CCCC"/>
              </a:solidFill>
              <a:latin typeface="Segoe UI" panose="020B0502040204020203" pitchFamily="34" charset="0"/>
              <a:cs typeface="Segoe UI" panose="020B0502040204020203" pitchFamily="34" charset="0"/>
            </a:endParaRPr>
          </a:p>
        </p:txBody>
      </p:sp>
      <p:sp>
        <p:nvSpPr>
          <p:cNvPr id="18" name="TextBox 17"/>
          <p:cNvSpPr txBox="1"/>
          <p:nvPr/>
        </p:nvSpPr>
        <p:spPr>
          <a:xfrm>
            <a:off x="1600200" y="5867400"/>
            <a:ext cx="5715000" cy="707886"/>
          </a:xfrm>
          <a:prstGeom prst="rect">
            <a:avLst/>
          </a:prstGeom>
          <a:noFill/>
        </p:spPr>
        <p:txBody>
          <a:bodyPr wrap="square" rtlCol="0">
            <a:spAutoFit/>
          </a:bodyPr>
          <a:lstStyle/>
          <a:p>
            <a:pPr algn="ctr"/>
            <a:r>
              <a:rPr lang="en-IN" sz="2000" dirty="0" smtClean="0">
                <a:solidFill>
                  <a:srgbClr val="7C7C7C"/>
                </a:solidFill>
                <a:latin typeface="Segoe UI" panose="020B0502040204020203" pitchFamily="34" charset="0"/>
                <a:cs typeface="Segoe UI" panose="020B0502040204020203" pitchFamily="34" charset="0"/>
              </a:rPr>
              <a:t>4.4% / year compounded</a:t>
            </a:r>
          </a:p>
          <a:p>
            <a:pPr algn="ctr"/>
            <a:r>
              <a:rPr lang="en-IN" sz="2000" dirty="0" smtClean="0">
                <a:solidFill>
                  <a:srgbClr val="7C7C7C"/>
                </a:solidFill>
                <a:latin typeface="Segoe UI" panose="020B0502040204020203" pitchFamily="34" charset="0"/>
                <a:cs typeface="Segoe UI" panose="020B0502040204020203" pitchFamily="34" charset="0"/>
              </a:rPr>
              <a:t>Lower fees + Tax + Timely &amp; rational action</a:t>
            </a:r>
            <a:endParaRPr lang="en-IN" sz="2000" dirty="0">
              <a:solidFill>
                <a:srgbClr val="7C7C7C"/>
              </a:solidFill>
              <a:latin typeface="Segoe UI" panose="020B0502040204020203" pitchFamily="34" charset="0"/>
              <a:cs typeface="Segoe UI" panose="020B0502040204020203"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a:t>
            </a:r>
            <a:endParaRPr lang="en-US" dirty="0"/>
          </a:p>
        </p:txBody>
      </p:sp>
      <p:sp>
        <p:nvSpPr>
          <p:cNvPr id="3" name="Content Placeholder 2"/>
          <p:cNvSpPr>
            <a:spLocks noGrp="1"/>
          </p:cNvSpPr>
          <p:nvPr>
            <p:ph idx="1"/>
          </p:nvPr>
        </p:nvSpPr>
        <p:spPr>
          <a:xfrm>
            <a:off x="457200" y="1219201"/>
            <a:ext cx="2590800" cy="609600"/>
          </a:xfrm>
        </p:spPr>
        <p:txBody>
          <a:bodyPr>
            <a:normAutofit fontScale="92500"/>
          </a:bodyPr>
          <a:lstStyle/>
          <a:p>
            <a:pPr>
              <a:buNone/>
            </a:pPr>
            <a:r>
              <a:rPr lang="en-US" b="1" dirty="0" smtClean="0"/>
              <a:t>Ishaan Gupta</a:t>
            </a:r>
            <a:endParaRPr lang="en-US" b="1" dirty="0"/>
          </a:p>
        </p:txBody>
      </p:sp>
      <p:sp>
        <p:nvSpPr>
          <p:cNvPr id="4" name="Slide Number Placeholder 3"/>
          <p:cNvSpPr>
            <a:spLocks noGrp="1"/>
          </p:cNvSpPr>
          <p:nvPr>
            <p:ph type="sldNum" sz="quarter" idx="12"/>
          </p:nvPr>
        </p:nvSpPr>
        <p:spPr/>
        <p:txBody>
          <a:bodyPr/>
          <a:lstStyle/>
          <a:p>
            <a:fld id="{938D04DF-95F9-4D6F-962D-91C323B9B2FD}" type="slidenum">
              <a:rPr lang="en-US" smtClean="0"/>
              <a:pPr/>
              <a:t>14</a:t>
            </a:fld>
            <a:endParaRPr lang="en-US" dirty="0"/>
          </a:p>
        </p:txBody>
      </p:sp>
      <p:sp>
        <p:nvSpPr>
          <p:cNvPr id="5" name="Content Placeholder 2"/>
          <p:cNvSpPr txBox="1">
            <a:spLocks/>
          </p:cNvSpPr>
          <p:nvPr/>
        </p:nvSpPr>
        <p:spPr>
          <a:xfrm>
            <a:off x="457200" y="1752600"/>
            <a:ext cx="8229600" cy="15240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0" i="0" u="none" strike="noStrike" kern="1200" cap="none" spc="0" normalizeH="0" baseline="0" noProof="0" dirty="0" smtClean="0">
                <a:ln>
                  <a:noFill/>
                </a:ln>
                <a:solidFill>
                  <a:schemeClr val="tx1">
                    <a:lumMod val="50000"/>
                    <a:lumOff val="50000"/>
                  </a:schemeClr>
                </a:solidFill>
                <a:effectLst/>
                <a:uLnTx/>
                <a:uFillTx/>
                <a:latin typeface="Segoe UI" panose="020B0502040204020203" pitchFamily="34" charset="0"/>
                <a:ea typeface="+mn-ea"/>
                <a:cs typeface="Segoe UI" panose="020B0502040204020203" pitchFamily="34" charset="0"/>
              </a:rPr>
              <a:t>Founder, took the idea to MVP in 2 months, Masters in ECE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400" b="0" i="0" u="none" strike="noStrike" kern="1200" cap="none" spc="0" normalizeH="0" baseline="0" noProof="0" dirty="0" smtClean="0">
              <a:ln>
                <a:noFill/>
              </a:ln>
              <a:solidFill>
                <a:schemeClr val="tx1">
                  <a:lumMod val="50000"/>
                  <a:lumOff val="50000"/>
                </a:schemeClr>
              </a:solidFill>
              <a:effectLst/>
              <a:uLnTx/>
              <a:uFillTx/>
              <a:latin typeface="Segoe UI" panose="020B0502040204020203" pitchFamily="34" charset="0"/>
              <a:ea typeface="+mn-ea"/>
              <a:cs typeface="Segoe UI" panose="020B0502040204020203" pitchFamily="34"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en-US" sz="3400" dirty="0" smtClean="0">
                <a:solidFill>
                  <a:srgbClr val="00CCCC"/>
                </a:solidFill>
                <a:latin typeface="Segoe UI" panose="020B0502040204020203" pitchFamily="34" charset="0"/>
                <a:cs typeface="Segoe UI" panose="020B0502040204020203" pitchFamily="34" charset="0"/>
              </a:rPr>
              <a:t>Wall Street + Technology + Management</a:t>
            </a:r>
            <a:endParaRPr kumimoji="0" lang="en-US" sz="3400" b="0" i="0" u="none" strike="noStrike" kern="1200" cap="none" spc="0" normalizeH="0" baseline="0" noProof="0" dirty="0">
              <a:ln>
                <a:noFill/>
              </a:ln>
              <a:solidFill>
                <a:srgbClr val="00CCCC"/>
              </a:solidFill>
              <a:effectLst/>
              <a:uLnTx/>
              <a:uFillTx/>
              <a:latin typeface="Segoe UI" panose="020B0502040204020203" pitchFamily="34" charset="0"/>
              <a:ea typeface="+mn-ea"/>
              <a:cs typeface="Segoe UI" panose="020B0502040204020203" pitchFamily="34" charset="0"/>
            </a:endParaRPr>
          </a:p>
        </p:txBody>
      </p:sp>
      <p:pic>
        <p:nvPicPr>
          <p:cNvPr id="7" name="Picture 2" descr="D:\Dropbox\Dropbox\Personal\Blog\Financing\Wixifi\AV for Pitch Deck\ECE Illinois.png"/>
          <p:cNvPicPr>
            <a:picLocks noChangeAspect="1" noChangeArrowheads="1"/>
          </p:cNvPicPr>
          <p:nvPr/>
        </p:nvPicPr>
        <p:blipFill>
          <a:blip r:embed="rId2" cstate="print"/>
          <a:srcRect/>
          <a:stretch>
            <a:fillRect/>
          </a:stretch>
        </p:blipFill>
        <p:spPr bwMode="auto">
          <a:xfrm>
            <a:off x="6406017" y="1333501"/>
            <a:ext cx="1935162" cy="381000"/>
          </a:xfrm>
          <a:prstGeom prst="rect">
            <a:avLst/>
          </a:prstGeom>
          <a:noFill/>
        </p:spPr>
      </p:pic>
      <p:pic>
        <p:nvPicPr>
          <p:cNvPr id="8" name="Picture 11" descr="D:\Dropbox\Dropbox\Personal\Blog\Financing\Wixifi\AV for Pitch Deck\Citigroup.jpg"/>
          <p:cNvPicPr>
            <a:picLocks noChangeAspect="1" noChangeArrowheads="1"/>
          </p:cNvPicPr>
          <p:nvPr/>
        </p:nvPicPr>
        <p:blipFill>
          <a:blip r:embed="rId3" cstate="print"/>
          <a:srcRect/>
          <a:stretch>
            <a:fillRect/>
          </a:stretch>
        </p:blipFill>
        <p:spPr bwMode="auto">
          <a:xfrm>
            <a:off x="762000" y="3483192"/>
            <a:ext cx="1532906" cy="540000"/>
          </a:xfrm>
          <a:prstGeom prst="rect">
            <a:avLst/>
          </a:prstGeom>
          <a:noFill/>
        </p:spPr>
      </p:pic>
      <p:pic>
        <p:nvPicPr>
          <p:cNvPr id="9" name="Picture 5" descr="D:\Dropbox\Dropbox\Personal\Blog\Financing\Wixifi\AV for Pitch Deck\QVT.png"/>
          <p:cNvPicPr>
            <a:picLocks noChangeAspect="1" noChangeArrowheads="1"/>
          </p:cNvPicPr>
          <p:nvPr/>
        </p:nvPicPr>
        <p:blipFill>
          <a:blip r:embed="rId4" cstate="print"/>
          <a:srcRect/>
          <a:stretch>
            <a:fillRect/>
          </a:stretch>
        </p:blipFill>
        <p:spPr bwMode="auto">
          <a:xfrm>
            <a:off x="838200" y="4322384"/>
            <a:ext cx="1143000" cy="402016"/>
          </a:xfrm>
          <a:prstGeom prst="rect">
            <a:avLst/>
          </a:prstGeom>
          <a:noFill/>
        </p:spPr>
      </p:pic>
      <p:pic>
        <p:nvPicPr>
          <p:cNvPr id="10" name="Picture 6" descr="D:\Dropbox\Dropbox\Personal\Blog\Financing\Wixifi\AV for Pitch Deck\Micron.jpg"/>
          <p:cNvPicPr>
            <a:picLocks noChangeAspect="1" noChangeArrowheads="1"/>
          </p:cNvPicPr>
          <p:nvPr/>
        </p:nvPicPr>
        <p:blipFill>
          <a:blip r:embed="rId5" cstate="print"/>
          <a:srcRect/>
          <a:stretch>
            <a:fillRect/>
          </a:stretch>
        </p:blipFill>
        <p:spPr bwMode="auto">
          <a:xfrm>
            <a:off x="3505200" y="3551682"/>
            <a:ext cx="1174750" cy="361583"/>
          </a:xfrm>
          <a:prstGeom prst="rect">
            <a:avLst/>
          </a:prstGeom>
          <a:noFill/>
        </p:spPr>
      </p:pic>
      <p:pic>
        <p:nvPicPr>
          <p:cNvPr id="11" name="Picture 7" descr="D:\Dropbox\Dropbox\Personal\Blog\Financing\Wixifi\AV for Pitch Deck\AMD.png"/>
          <p:cNvPicPr>
            <a:picLocks noChangeAspect="1" noChangeArrowheads="1"/>
          </p:cNvPicPr>
          <p:nvPr/>
        </p:nvPicPr>
        <p:blipFill>
          <a:blip r:embed="rId6" cstate="print"/>
          <a:srcRect/>
          <a:stretch>
            <a:fillRect/>
          </a:stretch>
        </p:blipFill>
        <p:spPr bwMode="auto">
          <a:xfrm>
            <a:off x="3536950" y="4542282"/>
            <a:ext cx="1066800" cy="410718"/>
          </a:xfrm>
          <a:prstGeom prst="rect">
            <a:avLst/>
          </a:prstGeom>
          <a:noFill/>
        </p:spPr>
      </p:pic>
      <p:pic>
        <p:nvPicPr>
          <p:cNvPr id="12" name="Picture 8" descr="D:\Dropbox\Dropbox\Personal\Blog\Financing\Wixifi\AV for Pitch Deck\nVidia.png"/>
          <p:cNvPicPr>
            <a:picLocks noChangeAspect="1" noChangeArrowheads="1"/>
          </p:cNvPicPr>
          <p:nvPr/>
        </p:nvPicPr>
        <p:blipFill>
          <a:blip r:embed="rId7" cstate="print"/>
          <a:srcRect/>
          <a:stretch>
            <a:fillRect/>
          </a:stretch>
        </p:blipFill>
        <p:spPr bwMode="auto">
          <a:xfrm>
            <a:off x="3572756" y="4148873"/>
            <a:ext cx="1030994" cy="194527"/>
          </a:xfrm>
          <a:prstGeom prst="rect">
            <a:avLst/>
          </a:prstGeom>
          <a:noFill/>
        </p:spPr>
      </p:pic>
      <p:pic>
        <p:nvPicPr>
          <p:cNvPr id="13" name="Picture 12" descr="D:\Dropbox\Dropbox\Personal\Blog\Financing\Wixifi\AV for Pitch Deck\ENCO.png"/>
          <p:cNvPicPr>
            <a:picLocks noChangeAspect="1" noChangeArrowheads="1"/>
          </p:cNvPicPr>
          <p:nvPr/>
        </p:nvPicPr>
        <p:blipFill>
          <a:blip r:embed="rId8" cstate="print"/>
          <a:srcRect/>
          <a:stretch>
            <a:fillRect/>
          </a:stretch>
        </p:blipFill>
        <p:spPr bwMode="auto">
          <a:xfrm>
            <a:off x="6184420" y="3955800"/>
            <a:ext cx="1535314" cy="540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Capital raise</a:t>
            </a:r>
            <a:endParaRPr lang="en-US" dirty="0"/>
          </a:p>
        </p:txBody>
      </p:sp>
      <p:sp>
        <p:nvSpPr>
          <p:cNvPr id="3" name="Content Placeholder 2"/>
          <p:cNvSpPr>
            <a:spLocks noGrp="1"/>
          </p:cNvSpPr>
          <p:nvPr>
            <p:ph idx="1"/>
          </p:nvPr>
        </p:nvSpPr>
        <p:spPr>
          <a:xfrm>
            <a:off x="457200" y="1219201"/>
            <a:ext cx="8229600" cy="1447800"/>
          </a:xfrm>
        </p:spPr>
        <p:txBody>
          <a:bodyPr>
            <a:normAutofit/>
          </a:bodyPr>
          <a:lstStyle/>
          <a:p>
            <a:r>
              <a:rPr lang="en-US" dirty="0" smtClean="0"/>
              <a:t>For 1.25 years expenses need to raise 7.8 </a:t>
            </a:r>
            <a:r>
              <a:rPr lang="en-US" dirty="0" err="1" smtClean="0"/>
              <a:t>Crores</a:t>
            </a:r>
            <a:r>
              <a:rPr lang="en-US" dirty="0" smtClean="0"/>
              <a:t> or 1.2mil USD</a:t>
            </a:r>
          </a:p>
          <a:p>
            <a:endParaRPr lang="en-US" dirty="0" smtClean="0"/>
          </a:p>
        </p:txBody>
      </p:sp>
      <p:sp>
        <p:nvSpPr>
          <p:cNvPr id="5" name="Slide Number Placeholder 4"/>
          <p:cNvSpPr>
            <a:spLocks noGrp="1"/>
          </p:cNvSpPr>
          <p:nvPr>
            <p:ph type="sldNum" sz="quarter" idx="12"/>
          </p:nvPr>
        </p:nvSpPr>
        <p:spPr/>
        <p:txBody>
          <a:bodyPr/>
          <a:lstStyle/>
          <a:p>
            <a:fld id="{938D04DF-95F9-4D6F-962D-91C323B9B2FD}" type="slidenum">
              <a:rPr lang="en-US" smtClean="0"/>
              <a:pPr/>
              <a:t>15</a:t>
            </a:fld>
            <a:endParaRPr lang="en-US" dirty="0"/>
          </a:p>
        </p:txBody>
      </p:sp>
      <p:graphicFrame>
        <p:nvGraphicFramePr>
          <p:cNvPr id="6" name="Chart 5"/>
          <p:cNvGraphicFramePr/>
          <p:nvPr/>
        </p:nvGraphicFramePr>
        <p:xfrm>
          <a:off x="1219200" y="2286000"/>
          <a:ext cx="6172200" cy="3683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1"/>
            <a:ext cx="8229600" cy="3733800"/>
          </a:xfrm>
        </p:spPr>
        <p:txBody>
          <a:bodyPr>
            <a:normAutofit fontScale="85000" lnSpcReduction="10000"/>
          </a:bodyPr>
          <a:lstStyle/>
          <a:p>
            <a:pPr marL="0" indent="0" algn="ctr">
              <a:buNone/>
            </a:pPr>
            <a:r>
              <a:rPr lang="en-IN" dirty="0" smtClean="0"/>
              <a:t>We solve the </a:t>
            </a:r>
            <a:r>
              <a:rPr lang="en-IN" dirty="0" smtClean="0">
                <a:solidFill>
                  <a:srgbClr val="26CACA"/>
                </a:solidFill>
              </a:rPr>
              <a:t>overwhelming complexity</a:t>
            </a:r>
            <a:r>
              <a:rPr lang="en-IN" dirty="0" smtClean="0"/>
              <a:t> in </a:t>
            </a:r>
            <a:r>
              <a:rPr lang="en-IN" dirty="0" smtClean="0">
                <a:solidFill>
                  <a:srgbClr val="26CACA"/>
                </a:solidFill>
              </a:rPr>
              <a:t>wealth management</a:t>
            </a:r>
            <a:r>
              <a:rPr lang="en-IN" dirty="0" smtClean="0"/>
              <a:t> by providing an </a:t>
            </a:r>
            <a:r>
              <a:rPr lang="en-IN" dirty="0" smtClean="0">
                <a:solidFill>
                  <a:srgbClr val="26CACA"/>
                </a:solidFill>
              </a:rPr>
              <a:t>automated app</a:t>
            </a:r>
            <a:r>
              <a:rPr lang="en-IN" dirty="0" smtClean="0"/>
              <a:t> to help people manage their money as well (or even better) than the super rich do.</a:t>
            </a:r>
          </a:p>
          <a:p>
            <a:pPr marL="0" indent="0" algn="ctr">
              <a:buNone/>
            </a:pPr>
            <a:endParaRPr lang="en-IN" dirty="0" smtClean="0"/>
          </a:p>
          <a:p>
            <a:pPr marL="0" indent="0" algn="ctr">
              <a:buNone/>
            </a:pPr>
            <a:endParaRPr lang="en-IN" dirty="0"/>
          </a:p>
          <a:p>
            <a:pPr marL="0" indent="0" algn="ctr">
              <a:buNone/>
            </a:pPr>
            <a:r>
              <a:rPr lang="en-IN" dirty="0" smtClean="0"/>
              <a:t>We make money by charging 0.25% of assets as fees &amp; another ~0.25% from brokering &amp; custody.</a:t>
            </a:r>
            <a:endParaRPr lang="en-IN" dirty="0"/>
          </a:p>
        </p:txBody>
      </p:sp>
      <p:sp>
        <p:nvSpPr>
          <p:cNvPr id="4" name="Slide Number Placeholder 3"/>
          <p:cNvSpPr>
            <a:spLocks noGrp="1"/>
          </p:cNvSpPr>
          <p:nvPr>
            <p:ph type="sldNum" sz="quarter" idx="12"/>
          </p:nvPr>
        </p:nvSpPr>
        <p:spPr/>
        <p:txBody>
          <a:bodyPr/>
          <a:lstStyle/>
          <a:p>
            <a:fld id="{938D04DF-95F9-4D6F-962D-91C323B9B2FD}" type="slidenum">
              <a:rPr lang="en-US" smtClean="0"/>
              <a:pPr/>
              <a:t>2</a:t>
            </a:fld>
            <a:endParaRPr lang="en-US" dirty="0"/>
          </a:p>
        </p:txBody>
      </p:sp>
    </p:spTree>
    <p:extLst>
      <p:ext uri="{BB962C8B-B14F-4D97-AF65-F5344CB8AC3E}">
        <p14:creationId xmlns:p14="http://schemas.microsoft.com/office/powerpoint/2010/main" val="2388519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The Problem</a:t>
            </a:r>
            <a:endParaRPr lang="en-IN" dirty="0"/>
          </a:p>
        </p:txBody>
      </p:sp>
      <p:sp>
        <p:nvSpPr>
          <p:cNvPr id="3" name="Content Placeholder 2"/>
          <p:cNvSpPr>
            <a:spLocks noGrp="1"/>
          </p:cNvSpPr>
          <p:nvPr>
            <p:ph idx="1"/>
          </p:nvPr>
        </p:nvSpPr>
        <p:spPr/>
        <p:txBody>
          <a:bodyPr>
            <a:noAutofit/>
          </a:bodyPr>
          <a:lstStyle/>
          <a:p>
            <a:pPr marL="0" indent="0">
              <a:buNone/>
            </a:pPr>
            <a:r>
              <a:rPr lang="en-IN" sz="2800" dirty="0" smtClean="0"/>
              <a:t>Wealth management is </a:t>
            </a:r>
            <a:r>
              <a:rPr lang="en-IN" sz="2800" b="1" dirty="0" smtClean="0"/>
              <a:t>too complex</a:t>
            </a:r>
            <a:endParaRPr lang="en-IN" sz="2800" dirty="0" smtClean="0"/>
          </a:p>
          <a:p>
            <a:pPr marL="0" indent="0">
              <a:buNone/>
            </a:pPr>
            <a:endParaRPr lang="en-IN" sz="2800" dirty="0" smtClean="0"/>
          </a:p>
          <a:p>
            <a:pPr marL="0" indent="0">
              <a:buNone/>
            </a:pPr>
            <a:r>
              <a:rPr lang="en-IN" sz="2800" dirty="0" smtClean="0"/>
              <a:t>Complexity comes from </a:t>
            </a:r>
            <a:r>
              <a:rPr lang="en-IN" sz="2800" b="1" dirty="0" smtClean="0"/>
              <a:t>excessive choice</a:t>
            </a:r>
            <a:r>
              <a:rPr lang="en-IN" sz="2800" dirty="0" smtClean="0"/>
              <a:t> of products &amp; features</a:t>
            </a:r>
          </a:p>
          <a:p>
            <a:pPr marL="0" indent="0">
              <a:buNone/>
            </a:pPr>
            <a:endParaRPr lang="en-IN" sz="2800" b="1" dirty="0" smtClean="0"/>
          </a:p>
          <a:p>
            <a:pPr marL="0" indent="0">
              <a:buNone/>
            </a:pPr>
            <a:r>
              <a:rPr lang="en-IN" sz="2800" dirty="0" smtClean="0"/>
              <a:t>Excessive choice drives up </a:t>
            </a:r>
            <a:r>
              <a:rPr lang="en-IN" sz="2800" b="1" dirty="0" smtClean="0"/>
              <a:t>confusion</a:t>
            </a:r>
            <a:r>
              <a:rPr lang="en-IN" sz="2800" dirty="0" smtClean="0"/>
              <a:t> &amp; takes up </a:t>
            </a:r>
            <a:r>
              <a:rPr lang="en-IN" sz="2800" b="1" dirty="0" smtClean="0"/>
              <a:t>time</a:t>
            </a:r>
          </a:p>
          <a:p>
            <a:pPr marL="0" indent="0">
              <a:buNone/>
            </a:pPr>
            <a:endParaRPr lang="en-IN" sz="2800" b="1" dirty="0"/>
          </a:p>
          <a:p>
            <a:pPr marL="0" indent="0">
              <a:buNone/>
            </a:pPr>
            <a:r>
              <a:rPr lang="en-IN" sz="2800" dirty="0" smtClean="0"/>
              <a:t>Confusion leads to </a:t>
            </a:r>
            <a:r>
              <a:rPr lang="en-IN" sz="2800" b="1" dirty="0" smtClean="0"/>
              <a:t>inaction &amp; low returns</a:t>
            </a:r>
            <a:r>
              <a:rPr lang="en-IN" sz="2800" b="1" baseline="30000" dirty="0" smtClean="0"/>
              <a:t>*</a:t>
            </a:r>
          </a:p>
          <a:p>
            <a:pPr marL="0" indent="0">
              <a:buNone/>
            </a:pPr>
            <a:endParaRPr lang="en-IN" sz="1800" b="1" baseline="30000" dirty="0" smtClean="0"/>
          </a:p>
          <a:p>
            <a:pPr marL="0" indent="0">
              <a:buNone/>
            </a:pPr>
            <a:r>
              <a:rPr lang="en-IN" sz="1800" b="1" baseline="30000" dirty="0" smtClean="0"/>
              <a:t>*</a:t>
            </a:r>
            <a:r>
              <a:rPr lang="en-IN" sz="1800" dirty="0" smtClean="0"/>
              <a:t>We personally have </a:t>
            </a:r>
            <a:r>
              <a:rPr lang="en-IN" sz="1800" b="1" dirty="0" smtClean="0"/>
              <a:t>suffered </a:t>
            </a:r>
            <a:r>
              <a:rPr lang="en-IN" sz="1800" dirty="0" smtClean="0"/>
              <a:t>through this cycle</a:t>
            </a:r>
          </a:p>
        </p:txBody>
      </p:sp>
      <p:sp>
        <p:nvSpPr>
          <p:cNvPr id="5" name="Slide Number Placeholder 4"/>
          <p:cNvSpPr>
            <a:spLocks noGrp="1"/>
          </p:cNvSpPr>
          <p:nvPr>
            <p:ph type="sldNum" sz="quarter" idx="12"/>
          </p:nvPr>
        </p:nvSpPr>
        <p:spPr/>
        <p:txBody>
          <a:bodyPr/>
          <a:lstStyle/>
          <a:p>
            <a:fld id="{938D04DF-95F9-4D6F-962D-91C323B9B2FD}" type="slidenum">
              <a:rPr lang="en-US" smtClean="0"/>
              <a:pPr/>
              <a:t>3</a:t>
            </a:fld>
            <a:endParaRPr lang="en-US" dirty="0"/>
          </a:p>
        </p:txBody>
      </p:sp>
    </p:spTree>
    <p:extLst>
      <p:ext uri="{BB962C8B-B14F-4D97-AF65-F5344CB8AC3E}">
        <p14:creationId xmlns:p14="http://schemas.microsoft.com/office/powerpoint/2010/main" val="2436849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Solution</a:t>
            </a:r>
            <a:endParaRPr lang="en-IN" dirty="0"/>
          </a:p>
        </p:txBody>
      </p:sp>
      <p:sp>
        <p:nvSpPr>
          <p:cNvPr id="3" name="Content Placeholder 2"/>
          <p:cNvSpPr>
            <a:spLocks noGrp="1"/>
          </p:cNvSpPr>
          <p:nvPr>
            <p:ph idx="1"/>
          </p:nvPr>
        </p:nvSpPr>
        <p:spPr>
          <a:xfrm>
            <a:off x="457200" y="1828800"/>
            <a:ext cx="8229600" cy="1143000"/>
          </a:xfrm>
        </p:spPr>
        <p:txBody>
          <a:bodyPr/>
          <a:lstStyle/>
          <a:p>
            <a:pPr marL="0" indent="0">
              <a:buNone/>
            </a:pPr>
            <a:r>
              <a:rPr lang="en-IN" dirty="0" smtClean="0"/>
              <a:t>A </a:t>
            </a:r>
            <a:r>
              <a:rPr lang="en-IN" b="1" dirty="0" smtClean="0"/>
              <a:t>mobile &amp; web app </a:t>
            </a:r>
            <a:r>
              <a:rPr lang="en-IN" dirty="0" smtClean="0"/>
              <a:t>that enables customers to:</a:t>
            </a:r>
            <a:endParaRPr lang="en-IN" dirty="0"/>
          </a:p>
        </p:txBody>
      </p:sp>
      <p:sp>
        <p:nvSpPr>
          <p:cNvPr id="4" name="Slide Number Placeholder 3"/>
          <p:cNvSpPr>
            <a:spLocks noGrp="1"/>
          </p:cNvSpPr>
          <p:nvPr>
            <p:ph type="sldNum" sz="quarter" idx="12"/>
          </p:nvPr>
        </p:nvSpPr>
        <p:spPr/>
        <p:txBody>
          <a:bodyPr/>
          <a:lstStyle/>
          <a:p>
            <a:fld id="{938D04DF-95F9-4D6F-962D-91C323B9B2FD}" type="slidenum">
              <a:rPr lang="en-US" smtClean="0"/>
              <a:pPr/>
              <a:t>4</a:t>
            </a:fld>
            <a:endParaRPr lang="en-US" dirty="0"/>
          </a:p>
        </p:txBody>
      </p:sp>
      <p:sp>
        <p:nvSpPr>
          <p:cNvPr id="5" name="Rounded Rectangle 4"/>
          <p:cNvSpPr/>
          <p:nvPr/>
        </p:nvSpPr>
        <p:spPr>
          <a:xfrm>
            <a:off x="457200" y="3048000"/>
            <a:ext cx="2057400" cy="1143000"/>
          </a:xfrm>
          <a:prstGeom prst="roundRect">
            <a:avLst/>
          </a:prstGeom>
          <a:solidFill>
            <a:srgbClr val="26CACA"/>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smtClean="0"/>
              <a:t>Simplify</a:t>
            </a:r>
          </a:p>
          <a:p>
            <a:pPr algn="ctr"/>
            <a:r>
              <a:rPr lang="en-IN" sz="1400" dirty="0" smtClean="0"/>
              <a:t>Decision making automated =&gt; lesser choice + time</a:t>
            </a:r>
            <a:endParaRPr lang="en-IN" sz="1400" dirty="0"/>
          </a:p>
        </p:txBody>
      </p:sp>
      <p:sp>
        <p:nvSpPr>
          <p:cNvPr id="6" name="Rounded Rectangle 5"/>
          <p:cNvSpPr/>
          <p:nvPr/>
        </p:nvSpPr>
        <p:spPr>
          <a:xfrm>
            <a:off x="3429000" y="3048000"/>
            <a:ext cx="1905000" cy="1143000"/>
          </a:xfrm>
          <a:prstGeom prst="roundRect">
            <a:avLst/>
          </a:prstGeom>
          <a:solidFill>
            <a:srgbClr val="26CACA"/>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smtClean="0"/>
              <a:t>Keep more</a:t>
            </a:r>
          </a:p>
          <a:p>
            <a:pPr algn="ctr"/>
            <a:r>
              <a:rPr lang="en-IN" sz="1400" dirty="0" smtClean="0"/>
              <a:t>Fee is 1/8</a:t>
            </a:r>
            <a:r>
              <a:rPr lang="en-IN" sz="1400" baseline="30000" dirty="0" smtClean="0"/>
              <a:t>th</a:t>
            </a:r>
            <a:r>
              <a:rPr lang="en-IN" sz="1400" dirty="0" smtClean="0"/>
              <a:t> of mutual fund =&gt; better returns</a:t>
            </a:r>
            <a:endParaRPr lang="en-IN" sz="1400" dirty="0"/>
          </a:p>
        </p:txBody>
      </p:sp>
      <p:sp>
        <p:nvSpPr>
          <p:cNvPr id="7" name="Rounded Rectangle 6"/>
          <p:cNvSpPr/>
          <p:nvPr/>
        </p:nvSpPr>
        <p:spPr>
          <a:xfrm>
            <a:off x="6400800" y="3048000"/>
            <a:ext cx="1905000" cy="1143000"/>
          </a:xfrm>
          <a:prstGeom prst="roundRect">
            <a:avLst/>
          </a:prstGeom>
          <a:solidFill>
            <a:srgbClr val="26CACA"/>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smtClean="0"/>
              <a:t>Act on time</a:t>
            </a:r>
          </a:p>
          <a:p>
            <a:pPr algn="ctr"/>
            <a:r>
              <a:rPr lang="en-IN" sz="1400" dirty="0" smtClean="0"/>
              <a:t>Automated reminders =&gt; timely + rational action</a:t>
            </a:r>
            <a:endParaRPr lang="en-IN" sz="1400" dirty="0"/>
          </a:p>
        </p:txBody>
      </p:sp>
      <p:sp>
        <p:nvSpPr>
          <p:cNvPr id="8" name="Content Placeholder 2"/>
          <p:cNvSpPr txBox="1">
            <a:spLocks/>
          </p:cNvSpPr>
          <p:nvPr/>
        </p:nvSpPr>
        <p:spPr>
          <a:xfrm>
            <a:off x="454479" y="4572000"/>
            <a:ext cx="8229600" cy="149134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lumMod val="50000"/>
                    <a:lumOff val="50000"/>
                  </a:schemeClr>
                </a:solidFill>
                <a:latin typeface="Segoe UI" panose="020B0502040204020203" pitchFamily="34" charset="0"/>
                <a:ea typeface="+mn-ea"/>
                <a:cs typeface="Segoe UI" panose="020B0502040204020203"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lumMod val="50000"/>
                    <a:lumOff val="50000"/>
                  </a:schemeClr>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IN" dirty="0" smtClean="0"/>
              <a:t>Replaces funds, financial advisors, fund distributors, research firms &amp; brokers.</a:t>
            </a:r>
            <a:endParaRPr lang="en-IN" dirty="0"/>
          </a:p>
        </p:txBody>
      </p:sp>
    </p:spTree>
    <p:extLst>
      <p:ext uri="{BB962C8B-B14F-4D97-AF65-F5344CB8AC3E}">
        <p14:creationId xmlns:p14="http://schemas.microsoft.com/office/powerpoint/2010/main" val="39692170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Why now?</a:t>
            </a:r>
            <a:endParaRPr lang="en-IN" dirty="0"/>
          </a:p>
        </p:txBody>
      </p:sp>
      <p:sp>
        <p:nvSpPr>
          <p:cNvPr id="4" name="Slide Number Placeholder 3"/>
          <p:cNvSpPr>
            <a:spLocks noGrp="1"/>
          </p:cNvSpPr>
          <p:nvPr>
            <p:ph type="sldNum" sz="quarter" idx="12"/>
          </p:nvPr>
        </p:nvSpPr>
        <p:spPr/>
        <p:txBody>
          <a:bodyPr/>
          <a:lstStyle/>
          <a:p>
            <a:fld id="{938D04DF-95F9-4D6F-962D-91C323B9B2FD}" type="slidenum">
              <a:rPr lang="en-US" smtClean="0"/>
              <a:pPr/>
              <a:t>5</a:t>
            </a:fld>
            <a:endParaRPr lang="en-US" dirty="0"/>
          </a:p>
        </p:txBody>
      </p:sp>
      <p:sp>
        <p:nvSpPr>
          <p:cNvPr id="5" name="TextBox 4"/>
          <p:cNvSpPr txBox="1"/>
          <p:nvPr/>
        </p:nvSpPr>
        <p:spPr>
          <a:xfrm>
            <a:off x="609600" y="1371600"/>
            <a:ext cx="3505200" cy="707886"/>
          </a:xfrm>
          <a:prstGeom prst="rect">
            <a:avLst/>
          </a:prstGeom>
          <a:noFill/>
        </p:spPr>
        <p:txBody>
          <a:bodyPr wrap="square" rtlCol="0">
            <a:spAutoFit/>
          </a:bodyPr>
          <a:lstStyle/>
          <a:p>
            <a:pPr algn="ctr"/>
            <a:r>
              <a:rPr lang="en-IN" sz="4000" dirty="0" smtClean="0">
                <a:solidFill>
                  <a:srgbClr val="00CCCC"/>
                </a:solidFill>
                <a:latin typeface="Segoe UI" panose="020B0502040204020203" pitchFamily="34" charset="0"/>
                <a:cs typeface="Segoe UI" panose="020B0502040204020203" pitchFamily="34" charset="0"/>
              </a:rPr>
              <a:t>Two</a:t>
            </a:r>
            <a:endParaRPr lang="en-IN" dirty="0">
              <a:solidFill>
                <a:srgbClr val="00CCCC"/>
              </a:solidFill>
              <a:latin typeface="Segoe UI" panose="020B0502040204020203" pitchFamily="34" charset="0"/>
              <a:cs typeface="Segoe UI" panose="020B0502040204020203" pitchFamily="34" charset="0"/>
            </a:endParaRPr>
          </a:p>
        </p:txBody>
      </p:sp>
      <p:sp>
        <p:nvSpPr>
          <p:cNvPr id="6" name="TextBox 5"/>
          <p:cNvSpPr txBox="1"/>
          <p:nvPr/>
        </p:nvSpPr>
        <p:spPr>
          <a:xfrm>
            <a:off x="609600" y="2079486"/>
            <a:ext cx="3505200" cy="584775"/>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Well funded online mutual fund distributors in India</a:t>
            </a:r>
            <a:endParaRPr lang="en-IN" sz="1600" dirty="0">
              <a:solidFill>
                <a:srgbClr val="7C7C7C"/>
              </a:solidFill>
              <a:latin typeface="Segoe UI" panose="020B0502040204020203" pitchFamily="34" charset="0"/>
              <a:cs typeface="Segoe UI" panose="020B0502040204020203" pitchFamily="34" charset="0"/>
            </a:endParaRPr>
          </a:p>
        </p:txBody>
      </p:sp>
      <p:sp>
        <p:nvSpPr>
          <p:cNvPr id="7" name="TextBox 6"/>
          <p:cNvSpPr txBox="1"/>
          <p:nvPr/>
        </p:nvSpPr>
        <p:spPr>
          <a:xfrm>
            <a:off x="4800600" y="1371600"/>
            <a:ext cx="3505200" cy="707886"/>
          </a:xfrm>
          <a:prstGeom prst="rect">
            <a:avLst/>
          </a:prstGeom>
          <a:noFill/>
        </p:spPr>
        <p:txBody>
          <a:bodyPr wrap="square" rtlCol="0">
            <a:spAutoFit/>
          </a:bodyPr>
          <a:lstStyle/>
          <a:p>
            <a:pPr algn="ctr"/>
            <a:r>
              <a:rPr lang="en-IN" sz="4000" dirty="0" smtClean="0">
                <a:solidFill>
                  <a:srgbClr val="00CCCC"/>
                </a:solidFill>
                <a:latin typeface="Segoe UI" panose="020B0502040204020203" pitchFamily="34" charset="0"/>
                <a:cs typeface="Segoe UI" panose="020B0502040204020203" pitchFamily="34" charset="0"/>
              </a:rPr>
              <a:t>Zero</a:t>
            </a:r>
            <a:endParaRPr lang="en-IN" dirty="0">
              <a:solidFill>
                <a:srgbClr val="00CCCC"/>
              </a:solidFill>
              <a:latin typeface="Segoe UI" panose="020B0502040204020203" pitchFamily="34" charset="0"/>
              <a:cs typeface="Segoe UI" panose="020B0502040204020203" pitchFamily="34" charset="0"/>
            </a:endParaRPr>
          </a:p>
        </p:txBody>
      </p:sp>
      <p:sp>
        <p:nvSpPr>
          <p:cNvPr id="8" name="TextBox 7"/>
          <p:cNvSpPr txBox="1"/>
          <p:nvPr/>
        </p:nvSpPr>
        <p:spPr>
          <a:xfrm>
            <a:off x="4800600" y="2079486"/>
            <a:ext cx="3505200" cy="584775"/>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Fully automated low cost fee only </a:t>
            </a:r>
            <a:r>
              <a:rPr lang="en-IN" sz="1600" dirty="0" err="1" smtClean="0">
                <a:solidFill>
                  <a:srgbClr val="7C7C7C"/>
                </a:solidFill>
                <a:latin typeface="Segoe UI" panose="020B0502040204020203" pitchFamily="34" charset="0"/>
                <a:cs typeface="Segoe UI" panose="020B0502040204020203" pitchFamily="34" charset="0"/>
              </a:rPr>
              <a:t>robo</a:t>
            </a:r>
            <a:r>
              <a:rPr lang="en-IN" sz="1600" dirty="0" smtClean="0">
                <a:solidFill>
                  <a:srgbClr val="7C7C7C"/>
                </a:solidFill>
                <a:latin typeface="Segoe UI" panose="020B0502040204020203" pitchFamily="34" charset="0"/>
                <a:cs typeface="Segoe UI" panose="020B0502040204020203" pitchFamily="34" charset="0"/>
              </a:rPr>
              <a:t> advisors</a:t>
            </a:r>
            <a:endParaRPr lang="en-IN" sz="1600" dirty="0">
              <a:solidFill>
                <a:srgbClr val="7C7C7C"/>
              </a:solidFill>
              <a:latin typeface="Segoe UI" panose="020B0502040204020203" pitchFamily="34" charset="0"/>
              <a:cs typeface="Segoe UI" panose="020B0502040204020203" pitchFamily="34" charset="0"/>
            </a:endParaRPr>
          </a:p>
        </p:txBody>
      </p:sp>
      <p:sp>
        <p:nvSpPr>
          <p:cNvPr id="9" name="TextBox 8"/>
          <p:cNvSpPr txBox="1"/>
          <p:nvPr/>
        </p:nvSpPr>
        <p:spPr>
          <a:xfrm>
            <a:off x="457200" y="3048000"/>
            <a:ext cx="3505200" cy="707886"/>
          </a:xfrm>
          <a:prstGeom prst="rect">
            <a:avLst/>
          </a:prstGeom>
          <a:noFill/>
        </p:spPr>
        <p:txBody>
          <a:bodyPr wrap="square" rtlCol="0">
            <a:spAutoFit/>
          </a:bodyPr>
          <a:lstStyle/>
          <a:p>
            <a:pPr algn="ctr"/>
            <a:r>
              <a:rPr lang="en-IN" sz="4000" dirty="0" smtClean="0">
                <a:solidFill>
                  <a:srgbClr val="00CCCC"/>
                </a:solidFill>
                <a:latin typeface="Segoe UI" panose="020B0502040204020203" pitchFamily="34" charset="0"/>
                <a:cs typeface="Segoe UI" panose="020B0502040204020203" pitchFamily="34" charset="0"/>
              </a:rPr>
              <a:t>30</a:t>
            </a:r>
            <a:endParaRPr lang="en-IN" dirty="0">
              <a:solidFill>
                <a:srgbClr val="00CCCC"/>
              </a:solidFill>
              <a:latin typeface="Segoe UI" panose="020B0502040204020203" pitchFamily="34" charset="0"/>
              <a:cs typeface="Segoe UI" panose="020B0502040204020203" pitchFamily="34" charset="0"/>
            </a:endParaRPr>
          </a:p>
        </p:txBody>
      </p:sp>
      <p:sp>
        <p:nvSpPr>
          <p:cNvPr id="10" name="TextBox 9"/>
          <p:cNvSpPr txBox="1"/>
          <p:nvPr/>
        </p:nvSpPr>
        <p:spPr>
          <a:xfrm>
            <a:off x="457200" y="3755886"/>
            <a:ext cx="3505200" cy="830997"/>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Average age of the Indian mobile banking customer – lowest in the world</a:t>
            </a:r>
            <a:endParaRPr lang="en-IN" sz="1600" dirty="0">
              <a:solidFill>
                <a:srgbClr val="7C7C7C"/>
              </a:solidFill>
              <a:latin typeface="Segoe UI" panose="020B0502040204020203" pitchFamily="34" charset="0"/>
              <a:cs typeface="Segoe UI" panose="020B0502040204020203" pitchFamily="34" charset="0"/>
            </a:endParaRPr>
          </a:p>
        </p:txBody>
      </p:sp>
      <p:sp>
        <p:nvSpPr>
          <p:cNvPr id="11" name="TextBox 10"/>
          <p:cNvSpPr txBox="1"/>
          <p:nvPr/>
        </p:nvSpPr>
        <p:spPr>
          <a:xfrm>
            <a:off x="4648200" y="3048000"/>
            <a:ext cx="3505200" cy="707886"/>
          </a:xfrm>
          <a:prstGeom prst="rect">
            <a:avLst/>
          </a:prstGeom>
          <a:noFill/>
        </p:spPr>
        <p:txBody>
          <a:bodyPr wrap="square" rtlCol="0">
            <a:spAutoFit/>
          </a:bodyPr>
          <a:lstStyle/>
          <a:p>
            <a:pPr algn="ctr"/>
            <a:r>
              <a:rPr lang="en-IN" sz="4000" dirty="0">
                <a:solidFill>
                  <a:srgbClr val="00CCCC"/>
                </a:solidFill>
                <a:latin typeface="Segoe UI" panose="020B0502040204020203" pitchFamily="34" charset="0"/>
                <a:cs typeface="Segoe UI" panose="020B0502040204020203" pitchFamily="34" charset="0"/>
              </a:rPr>
              <a:t>5</a:t>
            </a:r>
            <a:r>
              <a:rPr lang="en-IN" sz="4000" baseline="30000" dirty="0" smtClean="0">
                <a:solidFill>
                  <a:srgbClr val="00CCCC"/>
                </a:solidFill>
                <a:latin typeface="Segoe UI" panose="020B0502040204020203" pitchFamily="34" charset="0"/>
                <a:cs typeface="Segoe UI" panose="020B0502040204020203" pitchFamily="34" charset="0"/>
              </a:rPr>
              <a:t>th</a:t>
            </a:r>
            <a:endParaRPr lang="en-IN" dirty="0">
              <a:solidFill>
                <a:srgbClr val="00CCCC"/>
              </a:solidFill>
              <a:latin typeface="Segoe UI" panose="020B0502040204020203" pitchFamily="34" charset="0"/>
              <a:cs typeface="Segoe UI" panose="020B0502040204020203" pitchFamily="34" charset="0"/>
            </a:endParaRPr>
          </a:p>
        </p:txBody>
      </p:sp>
      <p:sp>
        <p:nvSpPr>
          <p:cNvPr id="12" name="TextBox 11"/>
          <p:cNvSpPr txBox="1"/>
          <p:nvPr/>
        </p:nvSpPr>
        <p:spPr>
          <a:xfrm>
            <a:off x="4648200" y="3755886"/>
            <a:ext cx="3505200" cy="830997"/>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India’s rank in mobile banking – ahead of G7. Behind China, South Africa, South Korea &amp; Singapore</a:t>
            </a:r>
            <a:endParaRPr lang="en-IN" sz="1600" dirty="0">
              <a:solidFill>
                <a:srgbClr val="7C7C7C"/>
              </a:solidFill>
              <a:latin typeface="Segoe UI" panose="020B0502040204020203" pitchFamily="34" charset="0"/>
              <a:cs typeface="Segoe UI" panose="020B0502040204020203" pitchFamily="34" charset="0"/>
            </a:endParaRPr>
          </a:p>
        </p:txBody>
      </p:sp>
      <p:sp>
        <p:nvSpPr>
          <p:cNvPr id="13" name="Content Placeholder 2"/>
          <p:cNvSpPr txBox="1">
            <a:spLocks/>
          </p:cNvSpPr>
          <p:nvPr/>
        </p:nvSpPr>
        <p:spPr>
          <a:xfrm>
            <a:off x="454479" y="4876800"/>
            <a:ext cx="8229600" cy="118654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lumMod val="50000"/>
                    <a:lumOff val="50000"/>
                  </a:schemeClr>
                </a:solidFill>
                <a:latin typeface="Segoe UI" panose="020B0502040204020203" pitchFamily="34" charset="0"/>
                <a:ea typeface="+mn-ea"/>
                <a:cs typeface="Segoe UI" panose="020B0502040204020203"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lumMod val="50000"/>
                    <a:lumOff val="50000"/>
                  </a:schemeClr>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lumMod val="50000"/>
                    <a:lumOff val="50000"/>
                  </a:schemeClr>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IN" sz="3600" dirty="0" smtClean="0"/>
              <a:t>Ripe for low cost fee only </a:t>
            </a:r>
            <a:r>
              <a:rPr lang="en-IN" sz="3600" dirty="0" err="1" smtClean="0"/>
              <a:t>robo</a:t>
            </a:r>
            <a:r>
              <a:rPr lang="en-IN" sz="3600" dirty="0" smtClean="0"/>
              <a:t> advisors</a:t>
            </a:r>
            <a:endParaRPr lang="en-IN" sz="3600" dirty="0"/>
          </a:p>
        </p:txBody>
      </p:sp>
    </p:spTree>
    <p:extLst>
      <p:ext uri="{BB962C8B-B14F-4D97-AF65-F5344CB8AC3E}">
        <p14:creationId xmlns:p14="http://schemas.microsoft.com/office/powerpoint/2010/main" val="179022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Customer need</a:t>
            </a:r>
            <a:endParaRPr lang="en-IN" dirty="0"/>
          </a:p>
        </p:txBody>
      </p:sp>
      <p:sp>
        <p:nvSpPr>
          <p:cNvPr id="4" name="Slide Number Placeholder 3"/>
          <p:cNvSpPr>
            <a:spLocks noGrp="1"/>
          </p:cNvSpPr>
          <p:nvPr>
            <p:ph type="sldNum" sz="quarter" idx="12"/>
          </p:nvPr>
        </p:nvSpPr>
        <p:spPr/>
        <p:txBody>
          <a:bodyPr/>
          <a:lstStyle/>
          <a:p>
            <a:fld id="{938D04DF-95F9-4D6F-962D-91C323B9B2FD}" type="slidenum">
              <a:rPr lang="en-US" smtClean="0"/>
              <a:pPr/>
              <a:t>6</a:t>
            </a:fld>
            <a:endParaRPr lang="en-US" dirty="0"/>
          </a:p>
        </p:txBody>
      </p:sp>
      <p:sp>
        <p:nvSpPr>
          <p:cNvPr id="5" name="TextBox 4"/>
          <p:cNvSpPr txBox="1"/>
          <p:nvPr/>
        </p:nvSpPr>
        <p:spPr>
          <a:xfrm>
            <a:off x="685800" y="1524000"/>
            <a:ext cx="3505200" cy="707886"/>
          </a:xfrm>
          <a:prstGeom prst="rect">
            <a:avLst/>
          </a:prstGeom>
          <a:noFill/>
        </p:spPr>
        <p:txBody>
          <a:bodyPr wrap="square" rtlCol="0">
            <a:spAutoFit/>
          </a:bodyPr>
          <a:lstStyle/>
          <a:p>
            <a:pPr algn="ctr"/>
            <a:r>
              <a:rPr lang="en-IN" sz="4000" dirty="0">
                <a:solidFill>
                  <a:srgbClr val="00CCCC"/>
                </a:solidFill>
                <a:latin typeface="Segoe UI" panose="020B0502040204020203" pitchFamily="34" charset="0"/>
                <a:cs typeface="Segoe UI" panose="020B0502040204020203" pitchFamily="34" charset="0"/>
              </a:rPr>
              <a:t>5</a:t>
            </a:r>
            <a:r>
              <a:rPr lang="en-IN" sz="4000" dirty="0" smtClean="0">
                <a:solidFill>
                  <a:srgbClr val="00CCCC"/>
                </a:solidFill>
                <a:latin typeface="Segoe UI" panose="020B0502040204020203" pitchFamily="34" charset="0"/>
                <a:cs typeface="Segoe UI" panose="020B0502040204020203" pitchFamily="34" charset="0"/>
              </a:rPr>
              <a:t> Trillion USD</a:t>
            </a:r>
            <a:endParaRPr lang="en-IN" dirty="0">
              <a:solidFill>
                <a:srgbClr val="00CCCC"/>
              </a:solidFill>
              <a:latin typeface="Segoe UI" panose="020B0502040204020203" pitchFamily="34" charset="0"/>
              <a:cs typeface="Segoe UI" panose="020B0502040204020203" pitchFamily="34" charset="0"/>
            </a:endParaRPr>
          </a:p>
        </p:txBody>
      </p:sp>
      <p:sp>
        <p:nvSpPr>
          <p:cNvPr id="7" name="TextBox 6"/>
          <p:cNvSpPr txBox="1"/>
          <p:nvPr/>
        </p:nvSpPr>
        <p:spPr>
          <a:xfrm>
            <a:off x="685800" y="2231886"/>
            <a:ext cx="3505200" cy="584775"/>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Expected assets of US </a:t>
            </a:r>
            <a:r>
              <a:rPr lang="en-IN" sz="1600" dirty="0" err="1" smtClean="0">
                <a:solidFill>
                  <a:srgbClr val="7C7C7C"/>
                </a:solidFill>
                <a:latin typeface="Segoe UI" panose="020B0502040204020203" pitchFamily="34" charset="0"/>
                <a:cs typeface="Segoe UI" panose="020B0502040204020203" pitchFamily="34" charset="0"/>
              </a:rPr>
              <a:t>Robo</a:t>
            </a:r>
            <a:r>
              <a:rPr lang="en-IN" sz="1600" dirty="0" smtClean="0">
                <a:solidFill>
                  <a:srgbClr val="7C7C7C"/>
                </a:solidFill>
                <a:latin typeface="Segoe UI" panose="020B0502040204020203" pitchFamily="34" charset="0"/>
                <a:cs typeface="Segoe UI" panose="020B0502040204020203" pitchFamily="34" charset="0"/>
              </a:rPr>
              <a:t> advisors in 2020 growing at 166% CAGR</a:t>
            </a:r>
            <a:endParaRPr lang="en-IN" sz="1600" dirty="0">
              <a:solidFill>
                <a:srgbClr val="7C7C7C"/>
              </a:solidFill>
              <a:latin typeface="Segoe UI" panose="020B0502040204020203" pitchFamily="34" charset="0"/>
              <a:cs typeface="Segoe UI" panose="020B0502040204020203" pitchFamily="34" charset="0"/>
            </a:endParaRPr>
          </a:p>
        </p:txBody>
      </p:sp>
      <p:sp>
        <p:nvSpPr>
          <p:cNvPr id="8" name="TextBox 7"/>
          <p:cNvSpPr txBox="1"/>
          <p:nvPr/>
        </p:nvSpPr>
        <p:spPr>
          <a:xfrm>
            <a:off x="4876800" y="1524000"/>
            <a:ext cx="3505200" cy="707886"/>
          </a:xfrm>
          <a:prstGeom prst="rect">
            <a:avLst/>
          </a:prstGeom>
          <a:noFill/>
        </p:spPr>
        <p:txBody>
          <a:bodyPr wrap="square" rtlCol="0">
            <a:spAutoFit/>
          </a:bodyPr>
          <a:lstStyle/>
          <a:p>
            <a:pPr algn="ctr"/>
            <a:r>
              <a:rPr lang="en-IN" sz="4000" dirty="0" smtClean="0">
                <a:solidFill>
                  <a:srgbClr val="00CCCC"/>
                </a:solidFill>
                <a:latin typeface="Segoe UI" panose="020B0502040204020203" pitchFamily="34" charset="0"/>
                <a:cs typeface="Segoe UI" panose="020B0502040204020203" pitchFamily="34" charset="0"/>
              </a:rPr>
              <a:t>7% vs 37%</a:t>
            </a:r>
            <a:endParaRPr lang="en-IN" dirty="0">
              <a:solidFill>
                <a:srgbClr val="00CCCC"/>
              </a:solidFill>
              <a:latin typeface="Segoe UI" panose="020B0502040204020203" pitchFamily="34" charset="0"/>
              <a:cs typeface="Segoe UI" panose="020B0502040204020203" pitchFamily="34" charset="0"/>
            </a:endParaRPr>
          </a:p>
        </p:txBody>
      </p:sp>
      <p:sp>
        <p:nvSpPr>
          <p:cNvPr id="9" name="TextBox 8"/>
          <p:cNvSpPr txBox="1"/>
          <p:nvPr/>
        </p:nvSpPr>
        <p:spPr>
          <a:xfrm>
            <a:off x="4876800" y="2231886"/>
            <a:ext cx="3505200" cy="830997"/>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India’s mutual fund AUM as % of GDP at 7% vs 37% world average and over 100% in the US</a:t>
            </a:r>
            <a:endParaRPr lang="en-IN" sz="1600" dirty="0">
              <a:solidFill>
                <a:srgbClr val="7C7C7C"/>
              </a:solidFill>
              <a:latin typeface="Segoe UI" panose="020B0502040204020203" pitchFamily="34" charset="0"/>
              <a:cs typeface="Segoe UI" panose="020B0502040204020203" pitchFamily="34" charset="0"/>
            </a:endParaRPr>
          </a:p>
        </p:txBody>
      </p:sp>
      <p:sp>
        <p:nvSpPr>
          <p:cNvPr id="10" name="TextBox 9"/>
          <p:cNvSpPr txBox="1"/>
          <p:nvPr/>
        </p:nvSpPr>
        <p:spPr>
          <a:xfrm>
            <a:off x="304800" y="3795117"/>
            <a:ext cx="4191000" cy="707886"/>
          </a:xfrm>
          <a:prstGeom prst="rect">
            <a:avLst/>
          </a:prstGeom>
          <a:noFill/>
        </p:spPr>
        <p:txBody>
          <a:bodyPr wrap="square" rtlCol="0">
            <a:spAutoFit/>
          </a:bodyPr>
          <a:lstStyle/>
          <a:p>
            <a:pPr algn="ctr"/>
            <a:r>
              <a:rPr lang="en-IN" sz="4000" dirty="0" smtClean="0">
                <a:solidFill>
                  <a:srgbClr val="00CCCC"/>
                </a:solidFill>
                <a:latin typeface="Segoe UI" panose="020B0502040204020203" pitchFamily="34" charset="0"/>
                <a:cs typeface="Segoe UI" panose="020B0502040204020203" pitchFamily="34" charset="0"/>
              </a:rPr>
              <a:t>150~200 mil USD</a:t>
            </a:r>
            <a:endParaRPr lang="en-IN" dirty="0">
              <a:solidFill>
                <a:srgbClr val="00CCCC"/>
              </a:solidFill>
              <a:latin typeface="Segoe UI" panose="020B0502040204020203" pitchFamily="34" charset="0"/>
              <a:cs typeface="Segoe UI" panose="020B0502040204020203" pitchFamily="34" charset="0"/>
            </a:endParaRPr>
          </a:p>
        </p:txBody>
      </p:sp>
      <p:sp>
        <p:nvSpPr>
          <p:cNvPr id="11" name="TextBox 10"/>
          <p:cNvSpPr txBox="1"/>
          <p:nvPr/>
        </p:nvSpPr>
        <p:spPr>
          <a:xfrm>
            <a:off x="685800" y="4503003"/>
            <a:ext cx="3505200" cy="584775"/>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Approximate </a:t>
            </a:r>
            <a:r>
              <a:rPr lang="en-IN" sz="1600" dirty="0" smtClean="0">
                <a:solidFill>
                  <a:srgbClr val="7C7C7C"/>
                </a:solidFill>
                <a:latin typeface="Segoe UI" panose="020B0502040204020203" pitchFamily="34" charset="0"/>
                <a:cs typeface="Segoe UI" panose="020B0502040204020203" pitchFamily="34" charset="0"/>
              </a:rPr>
              <a:t>acquisition </a:t>
            </a:r>
            <a:r>
              <a:rPr lang="en-IN" sz="1600" dirty="0" smtClean="0">
                <a:solidFill>
                  <a:srgbClr val="7C7C7C"/>
                </a:solidFill>
                <a:latin typeface="Segoe UI" panose="020B0502040204020203" pitchFamily="34" charset="0"/>
                <a:cs typeface="Segoe UI" panose="020B0502040204020203" pitchFamily="34" charset="0"/>
              </a:rPr>
              <a:t>value of </a:t>
            </a:r>
            <a:r>
              <a:rPr lang="en-IN" sz="1600" dirty="0" err="1" smtClean="0">
                <a:solidFill>
                  <a:srgbClr val="7C7C7C"/>
                </a:solidFill>
                <a:latin typeface="Segoe UI" panose="020B0502040204020203" pitchFamily="34" charset="0"/>
                <a:cs typeface="Segoe UI" panose="020B0502040204020203" pitchFamily="34" charset="0"/>
              </a:rPr>
              <a:t>FutureAdvisor</a:t>
            </a:r>
            <a:r>
              <a:rPr lang="en-IN" sz="1600" dirty="0" smtClean="0">
                <a:solidFill>
                  <a:srgbClr val="7C7C7C"/>
                </a:solidFill>
                <a:latin typeface="Segoe UI" panose="020B0502040204020203" pitchFamily="34" charset="0"/>
                <a:cs typeface="Segoe UI" panose="020B0502040204020203" pitchFamily="34" charset="0"/>
              </a:rPr>
              <a:t> by BlackRock</a:t>
            </a:r>
            <a:endParaRPr lang="en-IN" sz="1600" dirty="0">
              <a:solidFill>
                <a:srgbClr val="7C7C7C"/>
              </a:solidFill>
              <a:latin typeface="Segoe UI" panose="020B0502040204020203" pitchFamily="34" charset="0"/>
              <a:cs typeface="Segoe UI" panose="020B0502040204020203" pitchFamily="34" charset="0"/>
            </a:endParaRPr>
          </a:p>
        </p:txBody>
      </p:sp>
      <p:sp>
        <p:nvSpPr>
          <p:cNvPr id="12" name="TextBox 11"/>
          <p:cNvSpPr txBox="1"/>
          <p:nvPr/>
        </p:nvSpPr>
        <p:spPr>
          <a:xfrm>
            <a:off x="4876800" y="3795117"/>
            <a:ext cx="3505200" cy="707886"/>
          </a:xfrm>
          <a:prstGeom prst="rect">
            <a:avLst/>
          </a:prstGeom>
          <a:noFill/>
        </p:spPr>
        <p:txBody>
          <a:bodyPr wrap="square" rtlCol="0">
            <a:spAutoFit/>
          </a:bodyPr>
          <a:lstStyle/>
          <a:p>
            <a:pPr algn="ctr"/>
            <a:r>
              <a:rPr lang="en-IN" sz="4000" dirty="0" smtClean="0">
                <a:solidFill>
                  <a:srgbClr val="00CCCC"/>
                </a:solidFill>
                <a:latin typeface="Segoe UI" panose="020B0502040204020203" pitchFamily="34" charset="0"/>
                <a:cs typeface="Segoe UI" panose="020B0502040204020203" pitchFamily="34" charset="0"/>
              </a:rPr>
              <a:t>&gt; 375 mil USD</a:t>
            </a:r>
            <a:endParaRPr lang="en-IN" dirty="0">
              <a:solidFill>
                <a:srgbClr val="00CCCC"/>
              </a:solidFill>
              <a:latin typeface="Segoe UI" panose="020B0502040204020203" pitchFamily="34" charset="0"/>
              <a:cs typeface="Segoe UI" panose="020B0502040204020203" pitchFamily="34" charset="0"/>
            </a:endParaRPr>
          </a:p>
        </p:txBody>
      </p:sp>
      <p:sp>
        <p:nvSpPr>
          <p:cNvPr id="13" name="TextBox 12"/>
          <p:cNvSpPr txBox="1"/>
          <p:nvPr/>
        </p:nvSpPr>
        <p:spPr>
          <a:xfrm>
            <a:off x="4876800" y="4503003"/>
            <a:ext cx="3505200" cy="584775"/>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Capital raised by the top 6 </a:t>
            </a:r>
            <a:r>
              <a:rPr lang="en-IN" sz="1600" dirty="0" err="1" smtClean="0">
                <a:solidFill>
                  <a:srgbClr val="7C7C7C"/>
                </a:solidFill>
                <a:latin typeface="Segoe UI" panose="020B0502040204020203" pitchFamily="34" charset="0"/>
                <a:cs typeface="Segoe UI" panose="020B0502040204020203" pitchFamily="34" charset="0"/>
              </a:rPr>
              <a:t>robo</a:t>
            </a:r>
            <a:r>
              <a:rPr lang="en-IN" sz="1600" dirty="0" smtClean="0">
                <a:solidFill>
                  <a:srgbClr val="7C7C7C"/>
                </a:solidFill>
                <a:latin typeface="Segoe UI" panose="020B0502040204020203" pitchFamily="34" charset="0"/>
                <a:cs typeface="Segoe UI" panose="020B0502040204020203" pitchFamily="34" charset="0"/>
              </a:rPr>
              <a:t> advisors overseas</a:t>
            </a:r>
            <a:endParaRPr lang="en-IN" sz="1600" dirty="0">
              <a:solidFill>
                <a:srgbClr val="7C7C7C"/>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6349522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Market size</a:t>
            </a:r>
            <a:endParaRPr lang="en-IN" dirty="0"/>
          </a:p>
        </p:txBody>
      </p:sp>
      <p:sp>
        <p:nvSpPr>
          <p:cNvPr id="4" name="Slide Number Placeholder 3"/>
          <p:cNvSpPr>
            <a:spLocks noGrp="1"/>
          </p:cNvSpPr>
          <p:nvPr>
            <p:ph type="sldNum" sz="quarter" idx="12"/>
          </p:nvPr>
        </p:nvSpPr>
        <p:spPr/>
        <p:txBody>
          <a:bodyPr/>
          <a:lstStyle/>
          <a:p>
            <a:fld id="{938D04DF-95F9-4D6F-962D-91C323B9B2FD}" type="slidenum">
              <a:rPr lang="en-US" smtClean="0"/>
              <a:pPr/>
              <a:t>7</a:t>
            </a:fld>
            <a:endParaRPr lang="en-US" dirty="0"/>
          </a:p>
        </p:txBody>
      </p:sp>
      <p:sp>
        <p:nvSpPr>
          <p:cNvPr id="5" name="Oval 4"/>
          <p:cNvSpPr/>
          <p:nvPr/>
        </p:nvSpPr>
        <p:spPr>
          <a:xfrm>
            <a:off x="768908" y="1744200"/>
            <a:ext cx="1800000" cy="1800000"/>
          </a:xfrm>
          <a:prstGeom prst="ellipse">
            <a:avLst/>
          </a:prstGeom>
          <a:solidFill>
            <a:srgbClr val="00CCCC"/>
          </a:solidFill>
          <a:ln>
            <a:solidFill>
              <a:srgbClr val="CDCDC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smtClean="0"/>
              <a:t>200 </a:t>
            </a:r>
            <a:r>
              <a:rPr lang="en-IN" sz="2400" b="1" dirty="0" err="1" smtClean="0"/>
              <a:t>Bil</a:t>
            </a:r>
            <a:r>
              <a:rPr lang="en-IN" sz="2400" b="1" dirty="0" smtClean="0"/>
              <a:t> USD</a:t>
            </a:r>
          </a:p>
          <a:p>
            <a:pPr algn="ctr"/>
            <a:r>
              <a:rPr lang="en-IN" dirty="0" smtClean="0"/>
              <a:t>Mutual fund AUM</a:t>
            </a:r>
            <a:endParaRPr lang="en-IN" dirty="0"/>
          </a:p>
        </p:txBody>
      </p:sp>
      <p:sp>
        <p:nvSpPr>
          <p:cNvPr id="6" name="Oval 5"/>
          <p:cNvSpPr/>
          <p:nvPr/>
        </p:nvSpPr>
        <p:spPr>
          <a:xfrm>
            <a:off x="3474600" y="1371600"/>
            <a:ext cx="2545200" cy="2545200"/>
          </a:xfrm>
          <a:prstGeom prst="ellipse">
            <a:avLst/>
          </a:prstGeom>
          <a:solidFill>
            <a:srgbClr val="00CCCC"/>
          </a:solidFill>
          <a:ln>
            <a:solidFill>
              <a:srgbClr val="CDCDC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b="1" dirty="0" smtClean="0"/>
              <a:t>400 </a:t>
            </a:r>
            <a:r>
              <a:rPr lang="en-IN" sz="2400" b="1" dirty="0" err="1" smtClean="0"/>
              <a:t>Bil</a:t>
            </a:r>
            <a:r>
              <a:rPr lang="en-IN" sz="2400" b="1" dirty="0" smtClean="0"/>
              <a:t> USD</a:t>
            </a:r>
          </a:p>
          <a:p>
            <a:pPr algn="ctr"/>
            <a:r>
              <a:rPr lang="en-IN" dirty="0" smtClean="0"/>
              <a:t>Direct Equity</a:t>
            </a:r>
            <a:endParaRPr lang="en-IN" dirty="0"/>
          </a:p>
        </p:txBody>
      </p:sp>
      <p:sp>
        <p:nvSpPr>
          <p:cNvPr id="7" name="TextBox 6"/>
          <p:cNvSpPr txBox="1"/>
          <p:nvPr/>
        </p:nvSpPr>
        <p:spPr>
          <a:xfrm>
            <a:off x="2747708" y="2259479"/>
            <a:ext cx="583200" cy="769441"/>
          </a:xfrm>
          <a:prstGeom prst="rect">
            <a:avLst/>
          </a:prstGeom>
          <a:noFill/>
        </p:spPr>
        <p:txBody>
          <a:bodyPr wrap="square" rtlCol="0">
            <a:spAutoFit/>
          </a:bodyPr>
          <a:lstStyle/>
          <a:p>
            <a:pPr algn="ctr"/>
            <a:r>
              <a:rPr lang="en-IN" sz="4400" dirty="0" smtClean="0">
                <a:solidFill>
                  <a:schemeClr val="tx1">
                    <a:lumMod val="50000"/>
                    <a:lumOff val="50000"/>
                  </a:schemeClr>
                </a:solidFill>
                <a:latin typeface="Segoe UI" panose="020B0502040204020203" pitchFamily="34" charset="0"/>
                <a:cs typeface="Segoe UI" panose="020B0502040204020203" pitchFamily="34" charset="0"/>
              </a:rPr>
              <a:t>+</a:t>
            </a:r>
            <a:endParaRPr lang="en-IN" sz="4400" dirty="0">
              <a:solidFill>
                <a:schemeClr val="tx1">
                  <a:lumMod val="50000"/>
                  <a:lumOff val="50000"/>
                </a:schemeClr>
              </a:solidFill>
              <a:latin typeface="Segoe UI" panose="020B0502040204020203" pitchFamily="34" charset="0"/>
              <a:cs typeface="Segoe UI" panose="020B0502040204020203" pitchFamily="34" charset="0"/>
            </a:endParaRPr>
          </a:p>
        </p:txBody>
      </p:sp>
      <p:sp>
        <p:nvSpPr>
          <p:cNvPr id="8" name="TextBox 7"/>
          <p:cNvSpPr txBox="1"/>
          <p:nvPr/>
        </p:nvSpPr>
        <p:spPr>
          <a:xfrm>
            <a:off x="6179238" y="2259478"/>
            <a:ext cx="583200" cy="769441"/>
          </a:xfrm>
          <a:prstGeom prst="rect">
            <a:avLst/>
          </a:prstGeom>
          <a:noFill/>
        </p:spPr>
        <p:txBody>
          <a:bodyPr wrap="square" rtlCol="0">
            <a:spAutoFit/>
          </a:bodyPr>
          <a:lstStyle/>
          <a:p>
            <a:pPr algn="ctr"/>
            <a:r>
              <a:rPr lang="en-IN" sz="4400" dirty="0" smtClean="0">
                <a:solidFill>
                  <a:schemeClr val="tx1">
                    <a:lumMod val="50000"/>
                    <a:lumOff val="50000"/>
                  </a:schemeClr>
                </a:solidFill>
                <a:latin typeface="Segoe UI" panose="020B0502040204020203" pitchFamily="34" charset="0"/>
                <a:cs typeface="Segoe UI" panose="020B0502040204020203" pitchFamily="34" charset="0"/>
              </a:rPr>
              <a:t>=</a:t>
            </a:r>
            <a:endParaRPr lang="en-IN" sz="4400" dirty="0">
              <a:solidFill>
                <a:schemeClr val="tx1">
                  <a:lumMod val="50000"/>
                  <a:lumOff val="50000"/>
                </a:schemeClr>
              </a:solidFill>
              <a:latin typeface="Segoe UI" panose="020B0502040204020203" pitchFamily="34" charset="0"/>
              <a:cs typeface="Segoe UI" panose="020B0502040204020203" pitchFamily="34" charset="0"/>
            </a:endParaRPr>
          </a:p>
        </p:txBody>
      </p:sp>
      <p:sp>
        <p:nvSpPr>
          <p:cNvPr id="10" name="TextBox 9"/>
          <p:cNvSpPr txBox="1"/>
          <p:nvPr/>
        </p:nvSpPr>
        <p:spPr>
          <a:xfrm>
            <a:off x="6689817" y="2382588"/>
            <a:ext cx="2286000" cy="523220"/>
          </a:xfrm>
          <a:prstGeom prst="rect">
            <a:avLst/>
          </a:prstGeom>
          <a:noFill/>
        </p:spPr>
        <p:txBody>
          <a:bodyPr wrap="square" rtlCol="0">
            <a:spAutoFit/>
          </a:bodyPr>
          <a:lstStyle/>
          <a:p>
            <a:pPr algn="ctr"/>
            <a:r>
              <a:rPr lang="en-IN" sz="2800" dirty="0" smtClean="0">
                <a:solidFill>
                  <a:srgbClr val="00CCCC"/>
                </a:solidFill>
                <a:latin typeface="Segoe UI" panose="020B0502040204020203" pitchFamily="34" charset="0"/>
                <a:cs typeface="Segoe UI" panose="020B0502040204020203" pitchFamily="34" charset="0"/>
              </a:rPr>
              <a:t>3 </a:t>
            </a:r>
            <a:r>
              <a:rPr lang="en-IN" sz="2800" dirty="0" err="1" smtClean="0">
                <a:solidFill>
                  <a:srgbClr val="00CCCC"/>
                </a:solidFill>
                <a:latin typeface="Segoe UI" panose="020B0502040204020203" pitchFamily="34" charset="0"/>
                <a:cs typeface="Segoe UI" panose="020B0502040204020203" pitchFamily="34" charset="0"/>
              </a:rPr>
              <a:t>Bil</a:t>
            </a:r>
            <a:r>
              <a:rPr lang="en-IN" sz="2800" dirty="0" smtClean="0">
                <a:solidFill>
                  <a:srgbClr val="00CCCC"/>
                </a:solidFill>
                <a:latin typeface="Segoe UI" panose="020B0502040204020203" pitchFamily="34" charset="0"/>
                <a:cs typeface="Segoe UI" panose="020B0502040204020203" pitchFamily="34" charset="0"/>
              </a:rPr>
              <a:t> USD</a:t>
            </a:r>
            <a:endParaRPr lang="en-IN" sz="1200" dirty="0">
              <a:solidFill>
                <a:srgbClr val="00CCCC"/>
              </a:solidFill>
              <a:latin typeface="Segoe UI" panose="020B0502040204020203" pitchFamily="34" charset="0"/>
              <a:cs typeface="Segoe UI" panose="020B0502040204020203" pitchFamily="34" charset="0"/>
            </a:endParaRPr>
          </a:p>
        </p:txBody>
      </p:sp>
      <p:sp>
        <p:nvSpPr>
          <p:cNvPr id="11" name="TextBox 10"/>
          <p:cNvSpPr txBox="1"/>
          <p:nvPr/>
        </p:nvSpPr>
        <p:spPr>
          <a:xfrm>
            <a:off x="6629401" y="2905808"/>
            <a:ext cx="2438399" cy="738664"/>
          </a:xfrm>
          <a:prstGeom prst="rect">
            <a:avLst/>
          </a:prstGeom>
          <a:noFill/>
        </p:spPr>
        <p:txBody>
          <a:bodyPr wrap="square" rtlCol="0">
            <a:spAutoFit/>
          </a:bodyPr>
          <a:lstStyle/>
          <a:p>
            <a:pPr algn="ctr"/>
            <a:r>
              <a:rPr lang="en-IN" sz="1400" dirty="0" err="1" smtClean="0">
                <a:solidFill>
                  <a:srgbClr val="7C7C7C"/>
                </a:solidFill>
                <a:latin typeface="Segoe UI" panose="020B0502040204020203" pitchFamily="34" charset="0"/>
                <a:cs typeface="Segoe UI" panose="020B0502040204020203" pitchFamily="34" charset="0"/>
              </a:rPr>
              <a:t>Robo</a:t>
            </a:r>
            <a:r>
              <a:rPr lang="en-IN" sz="1400" dirty="0" smtClean="0">
                <a:solidFill>
                  <a:srgbClr val="7C7C7C"/>
                </a:solidFill>
                <a:latin typeface="Segoe UI" panose="020B0502040204020203" pitchFamily="34" charset="0"/>
                <a:cs typeface="Segoe UI" panose="020B0502040204020203" pitchFamily="34" charset="0"/>
              </a:rPr>
              <a:t> advisor Revenue @ </a:t>
            </a:r>
            <a:r>
              <a:rPr lang="en-IN" sz="1400" dirty="0" smtClean="0">
                <a:solidFill>
                  <a:srgbClr val="7C7C7C"/>
                </a:solidFill>
                <a:latin typeface="Segoe UI" panose="020B0502040204020203" pitchFamily="34" charset="0"/>
                <a:cs typeface="Segoe UI" panose="020B0502040204020203" pitchFamily="34" charset="0"/>
              </a:rPr>
              <a:t>0.3% </a:t>
            </a:r>
            <a:r>
              <a:rPr lang="en-IN" sz="1400" dirty="0" smtClean="0">
                <a:solidFill>
                  <a:srgbClr val="7C7C7C"/>
                </a:solidFill>
                <a:latin typeface="Segoe UI" panose="020B0502040204020203" pitchFamily="34" charset="0"/>
                <a:cs typeface="Segoe UI" panose="020B0502040204020203" pitchFamily="34" charset="0"/>
              </a:rPr>
              <a:t>Fee + </a:t>
            </a:r>
            <a:r>
              <a:rPr lang="en-IN" sz="1400" dirty="0" smtClean="0">
                <a:solidFill>
                  <a:srgbClr val="7C7C7C"/>
                </a:solidFill>
                <a:latin typeface="Segoe UI" panose="020B0502040204020203" pitchFamily="34" charset="0"/>
                <a:cs typeface="Segoe UI" panose="020B0502040204020203" pitchFamily="34" charset="0"/>
              </a:rPr>
              <a:t>0.2% brokerage &amp; DP fees</a:t>
            </a:r>
            <a:endParaRPr lang="en-IN" sz="1400" dirty="0">
              <a:solidFill>
                <a:srgbClr val="7C7C7C"/>
              </a:solidFill>
              <a:latin typeface="Segoe UI" panose="020B0502040204020203" pitchFamily="34" charset="0"/>
              <a:cs typeface="Segoe UI" panose="020B0502040204020203" pitchFamily="34" charset="0"/>
            </a:endParaRPr>
          </a:p>
        </p:txBody>
      </p:sp>
      <p:sp>
        <p:nvSpPr>
          <p:cNvPr id="12" name="TextBox 11"/>
          <p:cNvSpPr txBox="1"/>
          <p:nvPr/>
        </p:nvSpPr>
        <p:spPr>
          <a:xfrm>
            <a:off x="3352800" y="4572000"/>
            <a:ext cx="2286000" cy="523220"/>
          </a:xfrm>
          <a:prstGeom prst="rect">
            <a:avLst/>
          </a:prstGeom>
          <a:noFill/>
        </p:spPr>
        <p:txBody>
          <a:bodyPr wrap="square" rtlCol="0">
            <a:spAutoFit/>
          </a:bodyPr>
          <a:lstStyle/>
          <a:p>
            <a:pPr algn="ctr"/>
            <a:r>
              <a:rPr lang="en-IN" sz="2800" dirty="0" smtClean="0">
                <a:solidFill>
                  <a:srgbClr val="00CCCC"/>
                </a:solidFill>
                <a:latin typeface="Segoe UI" panose="020B0502040204020203" pitchFamily="34" charset="0"/>
                <a:cs typeface="Segoe UI" panose="020B0502040204020203" pitchFamily="34" charset="0"/>
              </a:rPr>
              <a:t>8.5 </a:t>
            </a:r>
            <a:r>
              <a:rPr lang="en-IN" sz="2800" dirty="0" err="1" smtClean="0">
                <a:solidFill>
                  <a:srgbClr val="00CCCC"/>
                </a:solidFill>
                <a:latin typeface="Segoe UI" panose="020B0502040204020203" pitchFamily="34" charset="0"/>
                <a:cs typeface="Segoe UI" panose="020B0502040204020203" pitchFamily="34" charset="0"/>
              </a:rPr>
              <a:t>Bil</a:t>
            </a:r>
            <a:r>
              <a:rPr lang="en-IN" sz="2800" dirty="0" smtClean="0">
                <a:solidFill>
                  <a:srgbClr val="00CCCC"/>
                </a:solidFill>
                <a:latin typeface="Segoe UI" panose="020B0502040204020203" pitchFamily="34" charset="0"/>
                <a:cs typeface="Segoe UI" panose="020B0502040204020203" pitchFamily="34" charset="0"/>
              </a:rPr>
              <a:t> USD</a:t>
            </a:r>
            <a:endParaRPr lang="en-IN" sz="1200" dirty="0">
              <a:solidFill>
                <a:srgbClr val="00CCCC"/>
              </a:solidFill>
              <a:latin typeface="Segoe UI" panose="020B0502040204020203" pitchFamily="34" charset="0"/>
              <a:cs typeface="Segoe UI" panose="020B0502040204020203" pitchFamily="34" charset="0"/>
            </a:endParaRPr>
          </a:p>
        </p:txBody>
      </p:sp>
      <p:sp>
        <p:nvSpPr>
          <p:cNvPr id="13" name="TextBox 12"/>
          <p:cNvSpPr txBox="1"/>
          <p:nvPr/>
        </p:nvSpPr>
        <p:spPr>
          <a:xfrm>
            <a:off x="3361509" y="5105400"/>
            <a:ext cx="2257857" cy="523220"/>
          </a:xfrm>
          <a:prstGeom prst="rect">
            <a:avLst/>
          </a:prstGeom>
          <a:noFill/>
        </p:spPr>
        <p:txBody>
          <a:bodyPr wrap="square" rtlCol="0">
            <a:spAutoFit/>
          </a:bodyPr>
          <a:lstStyle/>
          <a:p>
            <a:pPr algn="ctr"/>
            <a:r>
              <a:rPr lang="en-IN" sz="1400" dirty="0" err="1" smtClean="0">
                <a:solidFill>
                  <a:srgbClr val="7C7C7C"/>
                </a:solidFill>
                <a:latin typeface="Segoe UI" panose="020B0502040204020203" pitchFamily="34" charset="0"/>
                <a:cs typeface="Segoe UI" panose="020B0502040204020203" pitchFamily="34" charset="0"/>
              </a:rPr>
              <a:t>Robo</a:t>
            </a:r>
            <a:r>
              <a:rPr lang="en-IN" sz="1400" dirty="0" smtClean="0">
                <a:solidFill>
                  <a:srgbClr val="7C7C7C"/>
                </a:solidFill>
                <a:latin typeface="Segoe UI" panose="020B0502040204020203" pitchFamily="34" charset="0"/>
                <a:cs typeface="Segoe UI" panose="020B0502040204020203" pitchFamily="34" charset="0"/>
              </a:rPr>
              <a:t> advisor market size in 2020 @ </a:t>
            </a:r>
            <a:r>
              <a:rPr lang="en-IN" sz="1400" dirty="0" smtClean="0">
                <a:solidFill>
                  <a:srgbClr val="7C7C7C"/>
                </a:solidFill>
                <a:latin typeface="Segoe UI" panose="020B0502040204020203" pitchFamily="34" charset="0"/>
                <a:cs typeface="Segoe UI" panose="020B0502040204020203" pitchFamily="34" charset="0"/>
              </a:rPr>
              <a:t>23</a:t>
            </a:r>
            <a:r>
              <a:rPr lang="en-IN" sz="1400" dirty="0" smtClean="0">
                <a:solidFill>
                  <a:srgbClr val="7C7C7C"/>
                </a:solidFill>
                <a:latin typeface="Segoe UI" panose="020B0502040204020203" pitchFamily="34" charset="0"/>
                <a:cs typeface="Segoe UI" panose="020B0502040204020203" pitchFamily="34" charset="0"/>
              </a:rPr>
              <a:t>% </a:t>
            </a:r>
            <a:r>
              <a:rPr lang="en-IN" sz="1400" dirty="0" smtClean="0">
                <a:solidFill>
                  <a:srgbClr val="7C7C7C"/>
                </a:solidFill>
                <a:latin typeface="Segoe UI" panose="020B0502040204020203" pitchFamily="34" charset="0"/>
                <a:cs typeface="Segoe UI" panose="020B0502040204020203" pitchFamily="34" charset="0"/>
              </a:rPr>
              <a:t>growth</a:t>
            </a:r>
            <a:endParaRPr lang="en-IN" sz="1400" dirty="0">
              <a:solidFill>
                <a:srgbClr val="7C7C7C"/>
              </a:solidFill>
              <a:latin typeface="Segoe UI" panose="020B0502040204020203" pitchFamily="34" charset="0"/>
              <a:cs typeface="Segoe UI" panose="020B0502040204020203" pitchFamily="34" charset="0"/>
            </a:endParaRPr>
          </a:p>
        </p:txBody>
      </p:sp>
      <p:sp>
        <p:nvSpPr>
          <p:cNvPr id="14" name="TextBox 13"/>
          <p:cNvSpPr txBox="1"/>
          <p:nvPr/>
        </p:nvSpPr>
        <p:spPr>
          <a:xfrm>
            <a:off x="76200" y="1905000"/>
            <a:ext cx="615553" cy="1524000"/>
          </a:xfrm>
          <a:prstGeom prst="rect">
            <a:avLst/>
          </a:prstGeom>
          <a:noFill/>
        </p:spPr>
        <p:txBody>
          <a:bodyPr vert="vert270" wrap="square" rtlCol="0">
            <a:spAutoFit/>
          </a:bodyPr>
          <a:lstStyle/>
          <a:p>
            <a:pPr algn="ctr"/>
            <a:r>
              <a:rPr lang="en-US" sz="2800" b="1" dirty="0" smtClean="0">
                <a:solidFill>
                  <a:schemeClr val="bg1">
                    <a:lumMod val="65000"/>
                  </a:schemeClr>
                </a:solidFill>
                <a:latin typeface="Segoe UI" pitchFamily="34" charset="0"/>
                <a:cs typeface="Segoe UI" pitchFamily="34" charset="0"/>
              </a:rPr>
              <a:t>Today</a:t>
            </a:r>
            <a:endParaRPr lang="en-US" sz="2800" b="1" dirty="0">
              <a:solidFill>
                <a:schemeClr val="bg1">
                  <a:lumMod val="65000"/>
                </a:schemeClr>
              </a:solidFill>
              <a:latin typeface="Segoe UI" pitchFamily="34" charset="0"/>
              <a:cs typeface="Segoe UI" pitchFamily="34" charset="0"/>
            </a:endParaRPr>
          </a:p>
        </p:txBody>
      </p:sp>
      <p:cxnSp>
        <p:nvCxnSpPr>
          <p:cNvPr id="16" name="Straight Connector 15"/>
          <p:cNvCxnSpPr/>
          <p:nvPr/>
        </p:nvCxnSpPr>
        <p:spPr>
          <a:xfrm>
            <a:off x="685800" y="4267200"/>
            <a:ext cx="7848600" cy="0"/>
          </a:xfrm>
          <a:prstGeom prst="line">
            <a:avLst/>
          </a:prstGeom>
          <a:ln w="349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6200" y="4495800"/>
            <a:ext cx="615553" cy="1524000"/>
          </a:xfrm>
          <a:prstGeom prst="rect">
            <a:avLst/>
          </a:prstGeom>
          <a:noFill/>
        </p:spPr>
        <p:txBody>
          <a:bodyPr vert="vert270" wrap="square" rtlCol="0">
            <a:spAutoFit/>
          </a:bodyPr>
          <a:lstStyle/>
          <a:p>
            <a:pPr algn="ctr"/>
            <a:r>
              <a:rPr lang="en-US" sz="2800" b="1" dirty="0" smtClean="0">
                <a:solidFill>
                  <a:schemeClr val="bg1">
                    <a:lumMod val="65000"/>
                  </a:schemeClr>
                </a:solidFill>
                <a:latin typeface="Segoe UI" pitchFamily="34" charset="0"/>
                <a:cs typeface="Segoe UI" pitchFamily="34" charset="0"/>
              </a:rPr>
              <a:t>2020</a:t>
            </a:r>
            <a:endParaRPr lang="en-US" sz="2800" b="1" dirty="0">
              <a:solidFill>
                <a:schemeClr val="bg1">
                  <a:lumMod val="65000"/>
                </a:schemeClr>
              </a:solidFill>
              <a:latin typeface="Segoe UI" pitchFamily="34" charset="0"/>
              <a:cs typeface="Segoe UI" pitchFamily="34" charset="0"/>
            </a:endParaRPr>
          </a:p>
        </p:txBody>
      </p:sp>
    </p:spTree>
    <p:extLst>
      <p:ext uri="{BB962C8B-B14F-4D97-AF65-F5344CB8AC3E}">
        <p14:creationId xmlns:p14="http://schemas.microsoft.com/office/powerpoint/2010/main" val="36520087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Product</a:t>
            </a:r>
            <a:endParaRPr lang="en-US" dirty="0"/>
          </a:p>
        </p:txBody>
      </p:sp>
      <p:sp>
        <p:nvSpPr>
          <p:cNvPr id="4" name="Slide Number Placeholder 3"/>
          <p:cNvSpPr>
            <a:spLocks noGrp="1"/>
          </p:cNvSpPr>
          <p:nvPr>
            <p:ph type="sldNum" sz="quarter" idx="12"/>
          </p:nvPr>
        </p:nvSpPr>
        <p:spPr/>
        <p:txBody>
          <a:bodyPr/>
          <a:lstStyle/>
          <a:p>
            <a:fld id="{938D04DF-95F9-4D6F-962D-91C323B9B2FD}" type="slidenum">
              <a:rPr lang="en-US" smtClean="0"/>
              <a:pPr/>
              <a:t>8</a:t>
            </a:fld>
            <a:endParaRPr lang="en-US" dirty="0"/>
          </a:p>
        </p:txBody>
      </p:sp>
      <p:sp>
        <p:nvSpPr>
          <p:cNvPr id="5" name="TextBox 4"/>
          <p:cNvSpPr txBox="1"/>
          <p:nvPr/>
        </p:nvSpPr>
        <p:spPr>
          <a:xfrm>
            <a:off x="533400" y="1715869"/>
            <a:ext cx="1981200" cy="646331"/>
          </a:xfrm>
          <a:prstGeom prst="rect">
            <a:avLst/>
          </a:prstGeom>
          <a:noFill/>
        </p:spPr>
        <p:txBody>
          <a:bodyPr wrap="square" rtlCol="0">
            <a:spAutoFit/>
          </a:bodyPr>
          <a:lstStyle/>
          <a:p>
            <a:pPr algn="ctr"/>
            <a:r>
              <a:rPr lang="en-US" dirty="0" smtClean="0">
                <a:solidFill>
                  <a:schemeClr val="bg1">
                    <a:lumMod val="50000"/>
                  </a:schemeClr>
                </a:solidFill>
                <a:latin typeface="Segoe UI" pitchFamily="34" charset="0"/>
                <a:cs typeface="Segoe UI" pitchFamily="34" charset="0"/>
              </a:rPr>
              <a:t>Tell us about your finances &amp; goals</a:t>
            </a:r>
            <a:endParaRPr lang="en-US" dirty="0">
              <a:solidFill>
                <a:schemeClr val="bg1">
                  <a:lumMod val="50000"/>
                </a:schemeClr>
              </a:solidFill>
              <a:latin typeface="Segoe UI" pitchFamily="34" charset="0"/>
              <a:cs typeface="Segoe UI" pitchFamily="34" charset="0"/>
            </a:endParaRPr>
          </a:p>
        </p:txBody>
      </p:sp>
      <p:sp>
        <p:nvSpPr>
          <p:cNvPr id="6" name="TextBox 5"/>
          <p:cNvSpPr txBox="1"/>
          <p:nvPr/>
        </p:nvSpPr>
        <p:spPr>
          <a:xfrm>
            <a:off x="3810000" y="1715869"/>
            <a:ext cx="2133600" cy="646331"/>
          </a:xfrm>
          <a:prstGeom prst="rect">
            <a:avLst/>
          </a:prstGeom>
          <a:noFill/>
        </p:spPr>
        <p:txBody>
          <a:bodyPr wrap="square" rtlCol="0">
            <a:spAutoFit/>
          </a:bodyPr>
          <a:lstStyle/>
          <a:p>
            <a:pPr algn="ctr"/>
            <a:r>
              <a:rPr lang="en-US" dirty="0" smtClean="0">
                <a:solidFill>
                  <a:schemeClr val="bg1">
                    <a:lumMod val="50000"/>
                  </a:schemeClr>
                </a:solidFill>
                <a:latin typeface="Segoe UI" pitchFamily="34" charset="0"/>
                <a:cs typeface="Segoe UI" pitchFamily="34" charset="0"/>
              </a:rPr>
              <a:t>Review risk profile &amp; investment plan</a:t>
            </a:r>
            <a:endParaRPr lang="en-US" dirty="0">
              <a:solidFill>
                <a:schemeClr val="bg1">
                  <a:lumMod val="50000"/>
                </a:schemeClr>
              </a:solidFill>
              <a:latin typeface="Segoe UI" pitchFamily="34" charset="0"/>
              <a:cs typeface="Segoe UI" pitchFamily="34" charset="0"/>
            </a:endParaRPr>
          </a:p>
        </p:txBody>
      </p:sp>
      <p:sp>
        <p:nvSpPr>
          <p:cNvPr id="7" name="TextBox 6"/>
          <p:cNvSpPr txBox="1"/>
          <p:nvPr/>
        </p:nvSpPr>
        <p:spPr>
          <a:xfrm>
            <a:off x="7239000" y="1803737"/>
            <a:ext cx="1143000" cy="369332"/>
          </a:xfrm>
          <a:prstGeom prst="rect">
            <a:avLst/>
          </a:prstGeom>
          <a:noFill/>
        </p:spPr>
        <p:txBody>
          <a:bodyPr wrap="square" rtlCol="0">
            <a:spAutoFit/>
          </a:bodyPr>
          <a:lstStyle/>
          <a:p>
            <a:pPr algn="ctr"/>
            <a:r>
              <a:rPr lang="en-US" dirty="0" smtClean="0">
                <a:solidFill>
                  <a:srgbClr val="00CCCC"/>
                </a:solidFill>
                <a:latin typeface="Segoe UI" pitchFamily="34" charset="0"/>
                <a:cs typeface="Segoe UI" pitchFamily="34" charset="0"/>
              </a:rPr>
              <a:t>Invest it!</a:t>
            </a:r>
            <a:endParaRPr lang="en-US" dirty="0">
              <a:solidFill>
                <a:srgbClr val="00CCCC"/>
              </a:solidFill>
              <a:latin typeface="Segoe UI" pitchFamily="34" charset="0"/>
              <a:cs typeface="Segoe UI" pitchFamily="34" charset="0"/>
            </a:endParaRPr>
          </a:p>
        </p:txBody>
      </p:sp>
      <p:cxnSp>
        <p:nvCxnSpPr>
          <p:cNvPr id="11" name="Straight Arrow Connector 10"/>
          <p:cNvCxnSpPr/>
          <p:nvPr/>
        </p:nvCxnSpPr>
        <p:spPr>
          <a:xfrm>
            <a:off x="2667000" y="2020669"/>
            <a:ext cx="914400" cy="0"/>
          </a:xfrm>
          <a:prstGeom prst="straightConnector1">
            <a:avLst/>
          </a:prstGeom>
          <a:ln w="2222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172200" y="2020669"/>
            <a:ext cx="914400" cy="0"/>
          </a:xfrm>
          <a:prstGeom prst="straightConnector1">
            <a:avLst/>
          </a:prstGeom>
          <a:ln w="2222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2590800"/>
            <a:ext cx="2976684" cy="1524000"/>
          </a:xfrm>
          <a:prstGeom prst="rect">
            <a:avLst/>
          </a:prstGeom>
          <a:effectLst>
            <a:outerShdw blurRad="50800" dist="38100" dir="13500000" algn="br" rotWithShape="0">
              <a:prstClr val="black">
                <a:alpha val="40000"/>
              </a:prstClr>
            </a:outerShdw>
          </a:effectLst>
        </p:spPr>
      </p:pic>
      <p:pic>
        <p:nvPicPr>
          <p:cNvPr id="8" name="Content Placeholder 7"/>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3205284" y="3429000"/>
            <a:ext cx="2976683" cy="1524000"/>
          </a:xfrm>
          <a:effectLst>
            <a:outerShdw blurRad="50800" dist="38100" dir="10800000" algn="r" rotWithShape="0">
              <a:prstClr val="black">
                <a:alpha val="40000"/>
              </a:prstClr>
            </a:outerShdw>
          </a:effectLst>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54041" y="4343400"/>
            <a:ext cx="2961443" cy="1551673"/>
          </a:xfrm>
          <a:prstGeom prst="rect">
            <a:avLst/>
          </a:prstGeom>
          <a:effectLst>
            <a:outerShdw blurRad="50800" dist="38100" dir="13500000" algn="br" rotWithShape="0">
              <a:prstClr val="black">
                <a:alpha val="40000"/>
              </a:prstClr>
            </a:outerShdw>
          </a:effectLst>
        </p:spPr>
      </p:pic>
      <p:sp>
        <p:nvSpPr>
          <p:cNvPr id="14" name="TextBox 13"/>
          <p:cNvSpPr txBox="1"/>
          <p:nvPr/>
        </p:nvSpPr>
        <p:spPr>
          <a:xfrm>
            <a:off x="533400" y="1295400"/>
            <a:ext cx="1905000" cy="369332"/>
          </a:xfrm>
          <a:prstGeom prst="rect">
            <a:avLst/>
          </a:prstGeom>
          <a:noFill/>
        </p:spPr>
        <p:txBody>
          <a:bodyPr wrap="square" rtlCol="0">
            <a:spAutoFit/>
          </a:bodyPr>
          <a:lstStyle/>
          <a:p>
            <a:pPr algn="ctr"/>
            <a:r>
              <a:rPr lang="en-IN" b="1" dirty="0" smtClean="0">
                <a:solidFill>
                  <a:srgbClr val="7C7C7C"/>
                </a:solidFill>
                <a:latin typeface="Segoe UI" panose="020B0502040204020203" pitchFamily="34" charset="0"/>
                <a:cs typeface="Segoe UI" panose="020B0502040204020203" pitchFamily="34" charset="0"/>
              </a:rPr>
              <a:t>MVP Feature</a:t>
            </a:r>
            <a:endParaRPr lang="en-IN" b="1" dirty="0">
              <a:solidFill>
                <a:srgbClr val="7C7C7C"/>
              </a:solidFill>
              <a:latin typeface="Segoe UI" panose="020B0502040204020203" pitchFamily="34" charset="0"/>
              <a:cs typeface="Segoe UI" panose="020B0502040204020203" pitchFamily="34" charset="0"/>
            </a:endParaRPr>
          </a:p>
        </p:txBody>
      </p:sp>
      <p:sp>
        <p:nvSpPr>
          <p:cNvPr id="15" name="TextBox 14"/>
          <p:cNvSpPr txBox="1"/>
          <p:nvPr/>
        </p:nvSpPr>
        <p:spPr>
          <a:xfrm>
            <a:off x="3886200" y="1295400"/>
            <a:ext cx="1905000" cy="369332"/>
          </a:xfrm>
          <a:prstGeom prst="rect">
            <a:avLst/>
          </a:prstGeom>
          <a:noFill/>
        </p:spPr>
        <p:txBody>
          <a:bodyPr wrap="square" rtlCol="0">
            <a:spAutoFit/>
          </a:bodyPr>
          <a:lstStyle/>
          <a:p>
            <a:pPr algn="ctr"/>
            <a:r>
              <a:rPr lang="en-IN" b="1" dirty="0" smtClean="0">
                <a:solidFill>
                  <a:srgbClr val="7C7C7C"/>
                </a:solidFill>
                <a:latin typeface="Segoe UI" panose="020B0502040204020203" pitchFamily="34" charset="0"/>
                <a:cs typeface="Segoe UI" panose="020B0502040204020203" pitchFamily="34" charset="0"/>
              </a:rPr>
              <a:t>MVP Feature</a:t>
            </a:r>
            <a:endParaRPr lang="en-IN" b="1" dirty="0">
              <a:solidFill>
                <a:srgbClr val="7C7C7C"/>
              </a:solidFill>
              <a:latin typeface="Segoe UI" panose="020B0502040204020203" pitchFamily="34" charset="0"/>
              <a:cs typeface="Segoe UI" panose="020B0502040204020203" pitchFamily="34" charset="0"/>
            </a:endParaRPr>
          </a:p>
        </p:txBody>
      </p:sp>
      <p:sp>
        <p:nvSpPr>
          <p:cNvPr id="16" name="TextBox 15"/>
          <p:cNvSpPr txBox="1"/>
          <p:nvPr/>
        </p:nvSpPr>
        <p:spPr>
          <a:xfrm>
            <a:off x="6858000" y="1295400"/>
            <a:ext cx="1905000" cy="369332"/>
          </a:xfrm>
          <a:prstGeom prst="rect">
            <a:avLst/>
          </a:prstGeom>
          <a:noFill/>
        </p:spPr>
        <p:txBody>
          <a:bodyPr wrap="square" rtlCol="0">
            <a:spAutoFit/>
          </a:bodyPr>
          <a:lstStyle/>
          <a:p>
            <a:pPr algn="ctr"/>
            <a:r>
              <a:rPr lang="en-IN" b="1" dirty="0" smtClean="0">
                <a:solidFill>
                  <a:srgbClr val="00CCCC"/>
                </a:solidFill>
                <a:latin typeface="Segoe UI" panose="020B0502040204020203" pitchFamily="34" charset="0"/>
                <a:cs typeface="Segoe UI" panose="020B0502040204020203" pitchFamily="34" charset="0"/>
              </a:rPr>
              <a:t>To be built</a:t>
            </a:r>
            <a:endParaRPr lang="en-IN" b="1" dirty="0">
              <a:solidFill>
                <a:srgbClr val="00CCCC"/>
              </a:solidFill>
              <a:latin typeface="Segoe UI" panose="020B0502040204020203" pitchFamily="34" charset="0"/>
              <a:cs typeface="Segoe UI" panose="020B0502040204020203"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Product architecture</a:t>
            </a:r>
            <a:endParaRPr lang="en-IN" dirty="0"/>
          </a:p>
        </p:txBody>
      </p:sp>
      <p:sp>
        <p:nvSpPr>
          <p:cNvPr id="4" name="Slide Number Placeholder 3"/>
          <p:cNvSpPr>
            <a:spLocks noGrp="1"/>
          </p:cNvSpPr>
          <p:nvPr>
            <p:ph type="sldNum" sz="quarter" idx="12"/>
          </p:nvPr>
        </p:nvSpPr>
        <p:spPr/>
        <p:txBody>
          <a:bodyPr/>
          <a:lstStyle/>
          <a:p>
            <a:fld id="{938D04DF-95F9-4D6F-962D-91C323B9B2FD}" type="slidenum">
              <a:rPr lang="en-US" smtClean="0"/>
              <a:pPr/>
              <a:t>9</a:t>
            </a:fld>
            <a:endParaRPr lang="en-US" dirty="0"/>
          </a:p>
        </p:txBody>
      </p:sp>
      <p:sp>
        <p:nvSpPr>
          <p:cNvPr id="5" name="TextBox 4"/>
          <p:cNvSpPr txBox="1"/>
          <p:nvPr/>
        </p:nvSpPr>
        <p:spPr>
          <a:xfrm>
            <a:off x="609600" y="1755339"/>
            <a:ext cx="3505200" cy="707886"/>
          </a:xfrm>
          <a:prstGeom prst="rect">
            <a:avLst/>
          </a:prstGeom>
          <a:noFill/>
        </p:spPr>
        <p:txBody>
          <a:bodyPr wrap="square" rtlCol="0">
            <a:spAutoFit/>
          </a:bodyPr>
          <a:lstStyle/>
          <a:p>
            <a:pPr algn="ctr"/>
            <a:r>
              <a:rPr lang="en-IN" sz="4000" dirty="0" smtClean="0">
                <a:solidFill>
                  <a:srgbClr val="00CCCC"/>
                </a:solidFill>
                <a:latin typeface="Segoe UI" panose="020B0502040204020203" pitchFamily="34" charset="0"/>
                <a:cs typeface="Segoe UI" panose="020B0502040204020203" pitchFamily="34" charset="0"/>
              </a:rPr>
              <a:t>3 tier + secure</a:t>
            </a:r>
            <a:endParaRPr lang="en-IN" dirty="0">
              <a:solidFill>
                <a:srgbClr val="00CCCC"/>
              </a:solidFill>
              <a:latin typeface="Segoe UI" panose="020B0502040204020203" pitchFamily="34" charset="0"/>
              <a:cs typeface="Segoe UI" panose="020B0502040204020203" pitchFamily="34" charset="0"/>
            </a:endParaRPr>
          </a:p>
        </p:txBody>
      </p:sp>
      <p:sp>
        <p:nvSpPr>
          <p:cNvPr id="6" name="TextBox 5"/>
          <p:cNvSpPr txBox="1"/>
          <p:nvPr/>
        </p:nvSpPr>
        <p:spPr>
          <a:xfrm>
            <a:off x="609600" y="2463225"/>
            <a:ext cx="3505200" cy="584775"/>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3 tier + secure architecture hosted on AWS</a:t>
            </a:r>
            <a:endParaRPr lang="en-IN" sz="1600" dirty="0">
              <a:solidFill>
                <a:srgbClr val="7C7C7C"/>
              </a:solidFill>
              <a:latin typeface="Segoe UI" panose="020B0502040204020203" pitchFamily="34" charset="0"/>
              <a:cs typeface="Segoe UI" panose="020B0502040204020203" pitchFamily="34" charset="0"/>
            </a:endParaRPr>
          </a:p>
        </p:txBody>
      </p:sp>
      <p:sp>
        <p:nvSpPr>
          <p:cNvPr id="7" name="TextBox 6"/>
          <p:cNvSpPr txBox="1"/>
          <p:nvPr/>
        </p:nvSpPr>
        <p:spPr>
          <a:xfrm>
            <a:off x="4800600" y="1755339"/>
            <a:ext cx="3505200" cy="707886"/>
          </a:xfrm>
          <a:prstGeom prst="rect">
            <a:avLst/>
          </a:prstGeom>
          <a:noFill/>
        </p:spPr>
        <p:txBody>
          <a:bodyPr wrap="square" rtlCol="0">
            <a:spAutoFit/>
          </a:bodyPr>
          <a:lstStyle/>
          <a:p>
            <a:pPr algn="ctr"/>
            <a:r>
              <a:rPr lang="en-IN" sz="4000" dirty="0" smtClean="0">
                <a:solidFill>
                  <a:srgbClr val="00CCCC"/>
                </a:solidFill>
                <a:latin typeface="Segoe UI" panose="020B0502040204020203" pitchFamily="34" charset="0"/>
                <a:cs typeface="Segoe UI" panose="020B0502040204020203" pitchFamily="34" charset="0"/>
              </a:rPr>
              <a:t>Direct stocks</a:t>
            </a:r>
            <a:endParaRPr lang="en-IN" dirty="0">
              <a:solidFill>
                <a:srgbClr val="00CCCC"/>
              </a:solidFill>
              <a:latin typeface="Segoe UI" panose="020B0502040204020203" pitchFamily="34" charset="0"/>
              <a:cs typeface="Segoe UI" panose="020B0502040204020203" pitchFamily="34" charset="0"/>
            </a:endParaRPr>
          </a:p>
        </p:txBody>
      </p:sp>
      <p:sp>
        <p:nvSpPr>
          <p:cNvPr id="8" name="TextBox 7"/>
          <p:cNvSpPr txBox="1"/>
          <p:nvPr/>
        </p:nvSpPr>
        <p:spPr>
          <a:xfrm>
            <a:off x="4800600" y="2463225"/>
            <a:ext cx="3505200" cy="584775"/>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Instead of index ETFs to avoid ETF fees</a:t>
            </a:r>
            <a:endParaRPr lang="en-IN" sz="1600" dirty="0">
              <a:solidFill>
                <a:srgbClr val="7C7C7C"/>
              </a:solidFill>
              <a:latin typeface="Segoe UI" panose="020B0502040204020203" pitchFamily="34" charset="0"/>
              <a:cs typeface="Segoe UI" panose="020B0502040204020203" pitchFamily="34" charset="0"/>
            </a:endParaRPr>
          </a:p>
        </p:txBody>
      </p:sp>
      <p:sp>
        <p:nvSpPr>
          <p:cNvPr id="9" name="TextBox 8"/>
          <p:cNvSpPr txBox="1"/>
          <p:nvPr/>
        </p:nvSpPr>
        <p:spPr>
          <a:xfrm>
            <a:off x="457200" y="3660339"/>
            <a:ext cx="3505200" cy="707886"/>
          </a:xfrm>
          <a:prstGeom prst="rect">
            <a:avLst/>
          </a:prstGeom>
          <a:noFill/>
        </p:spPr>
        <p:txBody>
          <a:bodyPr wrap="square" rtlCol="0">
            <a:spAutoFit/>
          </a:bodyPr>
          <a:lstStyle/>
          <a:p>
            <a:pPr algn="ctr"/>
            <a:r>
              <a:rPr lang="en-IN" sz="4000" dirty="0" smtClean="0">
                <a:solidFill>
                  <a:srgbClr val="00CCCC"/>
                </a:solidFill>
                <a:latin typeface="Segoe UI" panose="020B0502040204020203" pitchFamily="34" charset="0"/>
                <a:cs typeface="Segoe UI" panose="020B0502040204020203" pitchFamily="34" charset="0"/>
              </a:rPr>
              <a:t>IP</a:t>
            </a:r>
            <a:endParaRPr lang="en-IN" dirty="0">
              <a:solidFill>
                <a:srgbClr val="00CCCC"/>
              </a:solidFill>
              <a:latin typeface="Segoe UI" panose="020B0502040204020203" pitchFamily="34" charset="0"/>
              <a:cs typeface="Segoe UI" panose="020B0502040204020203" pitchFamily="34" charset="0"/>
            </a:endParaRPr>
          </a:p>
        </p:txBody>
      </p:sp>
      <p:sp>
        <p:nvSpPr>
          <p:cNvPr id="10" name="TextBox 9"/>
          <p:cNvSpPr txBox="1"/>
          <p:nvPr/>
        </p:nvSpPr>
        <p:spPr>
          <a:xfrm>
            <a:off x="457200" y="4368225"/>
            <a:ext cx="3505200" cy="830997"/>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Risk profiler, recommendation engine, tax optimizer, </a:t>
            </a:r>
            <a:r>
              <a:rPr lang="en-IN" sz="1600" smtClean="0">
                <a:solidFill>
                  <a:srgbClr val="7C7C7C"/>
                </a:solidFill>
                <a:latin typeface="Segoe UI" panose="020B0502040204020203" pitchFamily="34" charset="0"/>
                <a:cs typeface="Segoe UI" panose="020B0502040204020203" pitchFamily="34" charset="0"/>
              </a:rPr>
              <a:t>basket execution </a:t>
            </a:r>
            <a:r>
              <a:rPr lang="en-IN" sz="1600" dirty="0" smtClean="0">
                <a:solidFill>
                  <a:srgbClr val="7C7C7C"/>
                </a:solidFill>
                <a:latin typeface="Segoe UI" panose="020B0502040204020203" pitchFamily="34" charset="0"/>
                <a:cs typeface="Segoe UI" panose="020B0502040204020203" pitchFamily="34" charset="0"/>
              </a:rPr>
              <a:t>&amp; sign up process</a:t>
            </a:r>
            <a:endParaRPr lang="en-IN" sz="1600" dirty="0">
              <a:solidFill>
                <a:srgbClr val="7C7C7C"/>
              </a:solidFill>
              <a:latin typeface="Segoe UI" panose="020B0502040204020203" pitchFamily="34" charset="0"/>
              <a:cs typeface="Segoe UI" panose="020B0502040204020203" pitchFamily="34" charset="0"/>
            </a:endParaRPr>
          </a:p>
        </p:txBody>
      </p:sp>
      <p:sp>
        <p:nvSpPr>
          <p:cNvPr id="11" name="TextBox 10"/>
          <p:cNvSpPr txBox="1"/>
          <p:nvPr/>
        </p:nvSpPr>
        <p:spPr>
          <a:xfrm>
            <a:off x="4648200" y="3660339"/>
            <a:ext cx="3505200" cy="707886"/>
          </a:xfrm>
          <a:prstGeom prst="rect">
            <a:avLst/>
          </a:prstGeom>
          <a:noFill/>
        </p:spPr>
        <p:txBody>
          <a:bodyPr wrap="square" rtlCol="0">
            <a:spAutoFit/>
          </a:bodyPr>
          <a:lstStyle/>
          <a:p>
            <a:pPr algn="ctr"/>
            <a:r>
              <a:rPr lang="en-IN" sz="4000" dirty="0" smtClean="0">
                <a:solidFill>
                  <a:srgbClr val="00CCCC"/>
                </a:solidFill>
                <a:latin typeface="Segoe UI" panose="020B0502040204020203" pitchFamily="34" charset="0"/>
                <a:cs typeface="Segoe UI" panose="020B0502040204020203" pitchFamily="34" charset="0"/>
              </a:rPr>
              <a:t>All in one</a:t>
            </a:r>
            <a:endParaRPr lang="en-IN" dirty="0">
              <a:solidFill>
                <a:srgbClr val="00CCCC"/>
              </a:solidFill>
              <a:latin typeface="Segoe UI" panose="020B0502040204020203" pitchFamily="34" charset="0"/>
              <a:cs typeface="Segoe UI" panose="020B0502040204020203" pitchFamily="34" charset="0"/>
            </a:endParaRPr>
          </a:p>
        </p:txBody>
      </p:sp>
      <p:sp>
        <p:nvSpPr>
          <p:cNvPr id="12" name="TextBox 11"/>
          <p:cNvSpPr txBox="1"/>
          <p:nvPr/>
        </p:nvSpPr>
        <p:spPr>
          <a:xfrm>
            <a:off x="4648200" y="4368225"/>
            <a:ext cx="3505200" cy="584775"/>
          </a:xfrm>
          <a:prstGeom prst="rect">
            <a:avLst/>
          </a:prstGeom>
          <a:noFill/>
        </p:spPr>
        <p:txBody>
          <a:bodyPr wrap="square" rtlCol="0">
            <a:spAutoFit/>
          </a:bodyPr>
          <a:lstStyle/>
          <a:p>
            <a:pPr algn="ctr"/>
            <a:r>
              <a:rPr lang="en-IN" sz="1600" dirty="0" smtClean="0">
                <a:solidFill>
                  <a:srgbClr val="7C7C7C"/>
                </a:solidFill>
                <a:latin typeface="Segoe UI" panose="020B0502040204020203" pitchFamily="34" charset="0"/>
                <a:cs typeface="Segoe UI" panose="020B0502040204020203" pitchFamily="34" charset="0"/>
              </a:rPr>
              <a:t>Replaces funds, distributors, brokers &amp; research analysts</a:t>
            </a:r>
            <a:endParaRPr lang="en-IN" sz="1600" dirty="0">
              <a:solidFill>
                <a:srgbClr val="7C7C7C"/>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9923670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2321</TotalTime>
  <Words>2583</Words>
  <Application>Microsoft Office PowerPoint</Application>
  <PresentationFormat>On-screen Show (4:3)</PresentationFormat>
  <Paragraphs>240</Paragraphs>
  <Slides>15</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Segoe UI</vt:lpstr>
      <vt:lpstr>Office Theme</vt:lpstr>
      <vt:lpstr>PowerPoint Presentation</vt:lpstr>
      <vt:lpstr>PowerPoint Presentation</vt:lpstr>
      <vt:lpstr>The Problem</vt:lpstr>
      <vt:lpstr>Solution</vt:lpstr>
      <vt:lpstr>Why now?</vt:lpstr>
      <vt:lpstr>Customer need</vt:lpstr>
      <vt:lpstr>Market size</vt:lpstr>
      <vt:lpstr>The Product</vt:lpstr>
      <vt:lpstr>Product architecture</vt:lpstr>
      <vt:lpstr>Business model</vt:lpstr>
      <vt:lpstr>Sales model</vt:lpstr>
      <vt:lpstr>Competition</vt:lpstr>
      <vt:lpstr>Competitive Advantage</vt:lpstr>
      <vt:lpstr>Team</vt:lpstr>
      <vt:lpstr>Capital raise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IshaanGupta</dc:creator>
  <cp:lastModifiedBy>Admin</cp:lastModifiedBy>
  <cp:revision>569</cp:revision>
  <dcterms:created xsi:type="dcterms:W3CDTF">2006-08-16T00:00:00Z</dcterms:created>
  <dcterms:modified xsi:type="dcterms:W3CDTF">2015-09-10T11:38:25Z</dcterms:modified>
</cp:coreProperties>
</file>